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7.xml" ContentType="application/vnd.openxmlformats-officedocument.theme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9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10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1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9" r:id="rId2"/>
    <p:sldMasterId id="2147483677" r:id="rId3"/>
    <p:sldMasterId id="2147483686" r:id="rId4"/>
    <p:sldMasterId id="2147483688" r:id="rId5"/>
    <p:sldMasterId id="2147483697" r:id="rId6"/>
    <p:sldMasterId id="2147483699" r:id="rId7"/>
    <p:sldMasterId id="2147483708" r:id="rId8"/>
    <p:sldMasterId id="2147483711" r:id="rId9"/>
    <p:sldMasterId id="2147483720" r:id="rId10"/>
    <p:sldMasterId id="2147483730" r:id="rId11"/>
    <p:sldMasterId id="2147483739" r:id="rId12"/>
  </p:sldMasterIdLst>
  <p:notesMasterIdLst>
    <p:notesMasterId r:id="rId34"/>
  </p:notesMasterIdLst>
  <p:handoutMasterIdLst>
    <p:handoutMasterId r:id="rId35"/>
  </p:handoutMasterIdLst>
  <p:sldIdLst>
    <p:sldId id="465" r:id="rId13"/>
    <p:sldId id="468" r:id="rId14"/>
    <p:sldId id="469" r:id="rId15"/>
    <p:sldId id="470" r:id="rId16"/>
    <p:sldId id="425" r:id="rId17"/>
    <p:sldId id="472" r:id="rId18"/>
    <p:sldId id="378" r:id="rId19"/>
    <p:sldId id="360" r:id="rId20"/>
    <p:sldId id="443" r:id="rId21"/>
    <p:sldId id="474" r:id="rId22"/>
    <p:sldId id="475" r:id="rId23"/>
    <p:sldId id="369" r:id="rId24"/>
    <p:sldId id="477" r:id="rId25"/>
    <p:sldId id="411" r:id="rId26"/>
    <p:sldId id="435" r:id="rId27"/>
    <p:sldId id="480" r:id="rId28"/>
    <p:sldId id="438" r:id="rId29"/>
    <p:sldId id="375" r:id="rId30"/>
    <p:sldId id="353" r:id="rId31"/>
    <p:sldId id="487" r:id="rId32"/>
    <p:sldId id="377" r:id="rId33"/>
  </p:sldIdLst>
  <p:sldSz cx="9144000" cy="6858000" type="screen4x3"/>
  <p:notesSz cx="9928225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022F"/>
    <a:srgbClr val="FCAED7"/>
    <a:srgbClr val="F0F0F0"/>
    <a:srgbClr val="E6CAA4"/>
    <a:srgbClr val="E2C5A8"/>
    <a:srgbClr val="EAD5C0"/>
    <a:srgbClr val="8BB7D5"/>
    <a:srgbClr val="002C52"/>
    <a:srgbClr val="B7BDC1"/>
    <a:srgbClr val="AE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08" autoAdjust="0"/>
    <p:restoredTop sz="94629"/>
  </p:normalViewPr>
  <p:slideViewPr>
    <p:cSldViewPr>
      <p:cViewPr varScale="1">
        <p:scale>
          <a:sx n="80" d="100"/>
          <a:sy n="80" d="100"/>
        </p:scale>
        <p:origin x="64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4302231" cy="339883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3699" y="3"/>
            <a:ext cx="4302231" cy="339883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F8E37B42-0C83-4E11-9AC9-2E12EE4D9B87}" type="datetimeFigureOut">
              <a:rPr lang="de-CH" smtClean="0"/>
              <a:t>18.06.2020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6456616"/>
            <a:ext cx="4302231" cy="339883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3699" y="6456616"/>
            <a:ext cx="4302231" cy="339883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8A43AF4B-DD3E-45C7-80AD-CDD534EF7317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56158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927" y="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9411D-2954-442A-BBEA-F95C36C0A000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189" y="3228977"/>
            <a:ext cx="7943851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456366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927" y="6456366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130EC-1AF0-4319-8E34-25DFC3346D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339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aseline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130EC-1AF0-4319-8E34-25DFC3346DF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717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9750" y="2950289"/>
            <a:ext cx="8064500" cy="1199931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200"/>
              </a:lnSpc>
              <a:defRPr sz="3000" cap="all" baseline="0">
                <a:solidFill>
                  <a:srgbClr val="58585A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750" y="3836640"/>
            <a:ext cx="8064500" cy="1752600"/>
          </a:xfrm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rgbClr val="58585A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pic>
        <p:nvPicPr>
          <p:cNvPr id="4098" name="Picture 2" descr="O:\Marketing\01_Logos\01 LIAG\_Lux\Logo_neu_28.09.07_lux Kopie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844888"/>
            <a:ext cx="893098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 userDrawn="1"/>
        </p:nvSpPr>
        <p:spPr>
          <a:xfrm>
            <a:off x="3995936" y="2924944"/>
            <a:ext cx="7102152" cy="4768180"/>
          </a:xfrm>
          <a:prstGeom prst="rect">
            <a:avLst/>
          </a:prstGeom>
          <a:blipFill dpi="0" rotWithShape="1">
            <a:blip r:embed="rId3" cstate="email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559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656000"/>
            <a:ext cx="8072128" cy="4337069"/>
          </a:xfrm>
        </p:spPr>
        <p:txBody>
          <a:bodyPr/>
          <a:lstStyle>
            <a:lvl1pPr>
              <a:lnSpc>
                <a:spcPts val="2600"/>
              </a:lnSpc>
              <a:spcBef>
                <a:spcPts val="1400"/>
              </a:spcBef>
              <a:spcAft>
                <a:spcPts val="0"/>
              </a:spcAft>
              <a:defRPr baseline="0">
                <a:solidFill>
                  <a:srgbClr val="58585A"/>
                </a:solidFill>
              </a:defRPr>
            </a:lvl1pPr>
            <a:lvl2pPr marL="638175" indent="-180975">
              <a:spcBef>
                <a:spcPts val="0"/>
              </a:spcBef>
              <a:buFont typeface="Arial" pitchFamily="34" charset="0"/>
              <a:buChar char="•"/>
              <a:defRPr sz="1700"/>
            </a:lvl2pPr>
            <a:lvl3pPr marL="819150" indent="-180975">
              <a:defRPr/>
            </a:lvl3pPr>
            <a:lvl4pPr marL="1000125" indent="-161925">
              <a:defRPr/>
            </a:lvl4pPr>
            <a:lvl5pPr marL="1244600" indent="-255588">
              <a:buClr>
                <a:srgbClr val="A70230"/>
              </a:buClr>
              <a:buFont typeface="Arial" pitchFamily="34" charset="0"/>
              <a:buChar char="•"/>
              <a:defRPr sz="17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540000" y="500042"/>
            <a:ext cx="8064250" cy="964092"/>
          </a:xfrm>
        </p:spPr>
        <p:txBody>
          <a:bodyPr anchor="t" anchorCtr="0"/>
          <a:lstStyle>
            <a:lvl1pPr>
              <a:lnSpc>
                <a:spcPts val="2700"/>
              </a:lnSpc>
              <a:defRPr sz="25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79512" y="6453336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Product Strategy 2014 / Overview &amp; Update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179512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chemeClr val="bg1"/>
                </a:solidFill>
              </a:defRPr>
            </a:lvl1pPr>
          </a:lstStyle>
          <a:p>
            <a:fld id="{8BBA7E32-80CB-4D15-A9A5-6B5F38253E64}" type="datetime1">
              <a:rPr lang="en-GB" smtClean="0"/>
              <a:pPr/>
              <a:t>18/06/2020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620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9750" y="2950289"/>
            <a:ext cx="8064500" cy="1199931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200"/>
              </a:lnSpc>
              <a:defRPr sz="3000" cap="all" baseline="0">
                <a:solidFill>
                  <a:srgbClr val="58585A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750" y="3836640"/>
            <a:ext cx="8064500" cy="1752600"/>
          </a:xfrm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rgbClr val="58585A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pic>
        <p:nvPicPr>
          <p:cNvPr id="4098" name="Picture 2" descr="O:\Marketing\01_Logos\01 LIAG\_Lux\Logo_neu_28.09.07_lux Kopie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844888"/>
            <a:ext cx="893098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 userDrawn="1"/>
        </p:nvSpPr>
        <p:spPr>
          <a:xfrm>
            <a:off x="3995936" y="2924944"/>
            <a:ext cx="7102152" cy="4768180"/>
          </a:xfrm>
          <a:prstGeom prst="rect">
            <a:avLst/>
          </a:prstGeom>
          <a:blipFill dpi="0" rotWithShape="1">
            <a:blip r:embed="rId3" cstate="email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354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656000"/>
            <a:ext cx="8072128" cy="4337069"/>
          </a:xfrm>
        </p:spPr>
        <p:txBody>
          <a:bodyPr/>
          <a:lstStyle>
            <a:lvl1pPr>
              <a:lnSpc>
                <a:spcPts val="2600"/>
              </a:lnSpc>
              <a:spcBef>
                <a:spcPts val="1400"/>
              </a:spcBef>
              <a:spcAft>
                <a:spcPts val="0"/>
              </a:spcAft>
              <a:defRPr baseline="0">
                <a:solidFill>
                  <a:srgbClr val="58585A"/>
                </a:solidFill>
              </a:defRPr>
            </a:lvl1pPr>
            <a:lvl2pPr marL="638175" indent="-180975">
              <a:spcBef>
                <a:spcPts val="0"/>
              </a:spcBef>
              <a:buFont typeface="Arial" pitchFamily="34" charset="0"/>
              <a:buChar char="•"/>
              <a:defRPr sz="1700"/>
            </a:lvl2pPr>
            <a:lvl3pPr marL="819150" indent="-180975">
              <a:defRPr/>
            </a:lvl3pPr>
            <a:lvl4pPr marL="1000125" indent="-161925">
              <a:defRPr/>
            </a:lvl4pPr>
            <a:lvl5pPr marL="1244600" indent="-255588">
              <a:buClr>
                <a:srgbClr val="A70230"/>
              </a:buClr>
              <a:buFont typeface="Arial" pitchFamily="34" charset="0"/>
              <a:buChar char="•"/>
              <a:defRPr sz="17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540000" y="500042"/>
            <a:ext cx="8064250" cy="964092"/>
          </a:xfrm>
        </p:spPr>
        <p:txBody>
          <a:bodyPr anchor="t" anchorCtr="0"/>
          <a:lstStyle>
            <a:lvl1pPr>
              <a:lnSpc>
                <a:spcPts val="2700"/>
              </a:lnSpc>
              <a:defRPr sz="25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79512" y="6453336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Product Strategy 2014 / Overview &amp; Update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179512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chemeClr val="bg1"/>
                </a:solidFill>
              </a:defRPr>
            </a:lvl1pPr>
          </a:lstStyle>
          <a:p>
            <a:fld id="{8BBA7E32-80CB-4D15-A9A5-6B5F38253E64}" type="datetime1">
              <a:rPr lang="en-GB" smtClean="0">
                <a:solidFill>
                  <a:srgbClr val="FFFFFF"/>
                </a:solidFill>
              </a:rPr>
              <a:pPr/>
              <a:t>18/06/2020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54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500042"/>
            <a:ext cx="8057050" cy="96409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40000" y="1656000"/>
            <a:ext cx="4038600" cy="4330228"/>
          </a:xfrm>
        </p:spPr>
        <p:txBody>
          <a:bodyPr rIns="360000"/>
          <a:lstStyle>
            <a:lvl1pPr>
              <a:defRPr sz="20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 marL="1168400" indent="-169863">
              <a:buClr>
                <a:srgbClr val="A70230"/>
              </a:buCl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56000"/>
            <a:ext cx="3956050" cy="4330228"/>
          </a:xfrm>
        </p:spPr>
        <p:txBody>
          <a:bodyPr rIns="360000"/>
          <a:lstStyle>
            <a:lvl1pPr>
              <a:defRPr sz="20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 marL="1168400" indent="-184150">
              <a:buClr>
                <a:srgbClr val="A70230"/>
              </a:buClr>
              <a:buFont typeface="Arial" pitchFamily="34" charset="0"/>
              <a:buChar char="•"/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39552" y="6520259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Product Strategy 2014 / Overview &amp; Update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>
          <a:xfrm>
            <a:off x="539552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DDBDDD61-3DFD-4AC6-8F03-441AD6A38495}" type="datetime1">
              <a:rPr lang="en-GB" smtClean="0">
                <a:solidFill>
                  <a:srgbClr val="FFFFFF"/>
                </a:solidFill>
              </a:rPr>
              <a:pPr/>
              <a:t>18/06/2020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35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500042"/>
            <a:ext cx="8057050" cy="96409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39552" y="6520259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Product Strategy 2014 / Overview &amp; Update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539552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8B769B8-B6BA-42B2-9752-70E988414221}" type="datetime1">
              <a:rPr lang="en-GB" smtClean="0">
                <a:solidFill>
                  <a:srgbClr val="FFFFFF"/>
                </a:solidFill>
              </a:rPr>
              <a:pPr/>
              <a:t>18/06/2020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4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39552" y="6520259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Product Strategy 2014 / Overview &amp; Update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Datumsplatzhalter 4"/>
          <p:cNvSpPr>
            <a:spLocks noGrp="1"/>
          </p:cNvSpPr>
          <p:nvPr>
            <p:ph type="dt" sz="half" idx="2"/>
          </p:nvPr>
        </p:nvSpPr>
        <p:spPr>
          <a:xfrm>
            <a:off x="539552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D0AAE345-894D-4AC1-BF4D-DBED50CB13E8}" type="datetime1">
              <a:rPr lang="en-GB" smtClean="0">
                <a:solidFill>
                  <a:srgbClr val="FFFFFF"/>
                </a:solidFill>
              </a:rPr>
              <a:pPr/>
              <a:t>18/06/2020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856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656000"/>
            <a:ext cx="8064500" cy="42608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539750" y="500400"/>
            <a:ext cx="8057300" cy="91521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39552" y="6520259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Product Strategy 2014 / Overview &amp; Update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539552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39480888-BDC5-4BE5-AD3A-7054A30D4F10}" type="datetime1">
              <a:rPr lang="en-GB" smtClean="0">
                <a:solidFill>
                  <a:srgbClr val="FFFFFF"/>
                </a:solidFill>
              </a:rPr>
              <a:pPr/>
              <a:t>18/06/2020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157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4360" y="1743092"/>
            <a:ext cx="8089890" cy="42576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540000" y="500400"/>
            <a:ext cx="8057050" cy="96409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39552" y="6520259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Product Strategy 2014 / Overview &amp; Update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539552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2BD6D848-CE10-457C-B76F-959556F31FFE}" type="datetime1">
              <a:rPr lang="en-GB" smtClean="0">
                <a:solidFill>
                  <a:srgbClr val="FFFFFF"/>
                </a:solidFill>
              </a:rPr>
              <a:pPr/>
              <a:t>18/06/2020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39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500400"/>
            <a:ext cx="8057050" cy="96409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39552" y="6520259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Product Strategy 2014 / Overview &amp; Update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539552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B4D902A-3038-452D-B6B5-B1E5E5DD6920}" type="datetime1">
              <a:rPr lang="en-GB" smtClean="0">
                <a:solidFill>
                  <a:srgbClr val="FFFFFF"/>
                </a:solidFill>
              </a:rPr>
              <a:pPr/>
              <a:t>18/06/2020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75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808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656000"/>
            <a:ext cx="8072128" cy="4337069"/>
          </a:xfrm>
        </p:spPr>
        <p:txBody>
          <a:bodyPr/>
          <a:lstStyle>
            <a:lvl1pPr>
              <a:lnSpc>
                <a:spcPts val="2600"/>
              </a:lnSpc>
              <a:spcBef>
                <a:spcPts val="1400"/>
              </a:spcBef>
              <a:spcAft>
                <a:spcPts val="0"/>
              </a:spcAft>
              <a:defRPr baseline="0">
                <a:solidFill>
                  <a:srgbClr val="58585A"/>
                </a:solidFill>
              </a:defRPr>
            </a:lvl1pPr>
            <a:lvl2pPr marL="638175" indent="-180975">
              <a:spcBef>
                <a:spcPts val="0"/>
              </a:spcBef>
              <a:buFont typeface="Arial" pitchFamily="34" charset="0"/>
              <a:buChar char="•"/>
              <a:defRPr sz="1700"/>
            </a:lvl2pPr>
            <a:lvl3pPr marL="819150" indent="-180975">
              <a:defRPr/>
            </a:lvl3pPr>
            <a:lvl4pPr marL="1000125" indent="-161925">
              <a:defRPr/>
            </a:lvl4pPr>
            <a:lvl5pPr marL="1244600" indent="-255588">
              <a:buClr>
                <a:srgbClr val="A70230"/>
              </a:buClr>
              <a:buFont typeface="Arial" pitchFamily="34" charset="0"/>
              <a:buChar char="•"/>
              <a:defRPr sz="17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540000" y="500042"/>
            <a:ext cx="8064250" cy="964092"/>
          </a:xfrm>
        </p:spPr>
        <p:txBody>
          <a:bodyPr anchor="t" anchorCtr="0"/>
          <a:lstStyle>
            <a:lvl1pPr>
              <a:lnSpc>
                <a:spcPts val="2700"/>
              </a:lnSpc>
              <a:defRPr sz="25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79512" y="6453336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Product Strategy 2014 / Overview &amp; Update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179512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chemeClr val="bg1"/>
                </a:solidFill>
              </a:defRPr>
            </a:lvl1pPr>
          </a:lstStyle>
          <a:p>
            <a:fld id="{8BBA7E32-80CB-4D15-A9A5-6B5F38253E64}" type="datetime1">
              <a:rPr lang="en-GB" smtClean="0"/>
              <a:pPr/>
              <a:t>18/06/2020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738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9750" y="2950289"/>
            <a:ext cx="8064500" cy="1199931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200"/>
              </a:lnSpc>
              <a:defRPr sz="3000" cap="all" baseline="0">
                <a:solidFill>
                  <a:srgbClr val="58585A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750" y="3836640"/>
            <a:ext cx="8064500" cy="1752600"/>
          </a:xfrm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rgbClr val="58585A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pic>
        <p:nvPicPr>
          <p:cNvPr id="4098" name="Picture 2" descr="O:\Marketing\01_Logos\01 LIAG\_Lux\Logo_neu_28.09.07_lux Kopie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844888"/>
            <a:ext cx="893098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 userDrawn="1"/>
        </p:nvSpPr>
        <p:spPr>
          <a:xfrm>
            <a:off x="3995936" y="2924944"/>
            <a:ext cx="7102152" cy="4768180"/>
          </a:xfrm>
          <a:prstGeom prst="rect">
            <a:avLst/>
          </a:prstGeom>
          <a:blipFill dpi="0" rotWithShape="1">
            <a:blip r:embed="rId3" cstate="email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767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656000"/>
            <a:ext cx="8072128" cy="4337069"/>
          </a:xfrm>
        </p:spPr>
        <p:txBody>
          <a:bodyPr/>
          <a:lstStyle>
            <a:lvl1pPr>
              <a:lnSpc>
                <a:spcPts val="2600"/>
              </a:lnSpc>
              <a:spcBef>
                <a:spcPts val="1400"/>
              </a:spcBef>
              <a:spcAft>
                <a:spcPts val="0"/>
              </a:spcAft>
              <a:defRPr baseline="0">
                <a:solidFill>
                  <a:srgbClr val="58585A"/>
                </a:solidFill>
              </a:defRPr>
            </a:lvl1pPr>
            <a:lvl2pPr marL="638175" indent="-180975">
              <a:spcBef>
                <a:spcPts val="0"/>
              </a:spcBef>
              <a:buFont typeface="Arial" pitchFamily="34" charset="0"/>
              <a:buChar char="•"/>
              <a:defRPr sz="1700"/>
            </a:lvl2pPr>
            <a:lvl3pPr marL="819150" indent="-180975">
              <a:defRPr/>
            </a:lvl3pPr>
            <a:lvl4pPr marL="1000125" indent="-161925">
              <a:defRPr/>
            </a:lvl4pPr>
            <a:lvl5pPr marL="1244600" indent="-255588">
              <a:buClr>
                <a:srgbClr val="A70230"/>
              </a:buClr>
              <a:buFont typeface="Arial" pitchFamily="34" charset="0"/>
              <a:buChar char="•"/>
              <a:defRPr sz="17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540000" y="500042"/>
            <a:ext cx="8064250" cy="964092"/>
          </a:xfrm>
        </p:spPr>
        <p:txBody>
          <a:bodyPr anchor="t" anchorCtr="0"/>
          <a:lstStyle>
            <a:lvl1pPr>
              <a:lnSpc>
                <a:spcPts val="2700"/>
              </a:lnSpc>
              <a:defRPr sz="25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79512" y="6453336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Product Strategy 2014 / Overview &amp; Update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179512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chemeClr val="bg1"/>
                </a:solidFill>
              </a:defRPr>
            </a:lvl1pPr>
          </a:lstStyle>
          <a:p>
            <a:fld id="{8BBA7E32-80CB-4D15-A9A5-6B5F38253E64}" type="datetime1">
              <a:rPr lang="en-GB" smtClean="0">
                <a:solidFill>
                  <a:srgbClr val="FFFFFF"/>
                </a:solidFill>
              </a:rPr>
              <a:pPr/>
              <a:t>18/06/2020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435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500042"/>
            <a:ext cx="8057050" cy="96409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40000" y="1656000"/>
            <a:ext cx="4038600" cy="4330228"/>
          </a:xfrm>
        </p:spPr>
        <p:txBody>
          <a:bodyPr rIns="360000"/>
          <a:lstStyle>
            <a:lvl1pPr>
              <a:defRPr sz="20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 marL="1168400" indent="-169863">
              <a:buClr>
                <a:srgbClr val="A70230"/>
              </a:buCl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56000"/>
            <a:ext cx="3956050" cy="4330228"/>
          </a:xfrm>
        </p:spPr>
        <p:txBody>
          <a:bodyPr rIns="360000"/>
          <a:lstStyle>
            <a:lvl1pPr>
              <a:defRPr sz="20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 marL="1168400" indent="-184150">
              <a:buClr>
                <a:srgbClr val="A70230"/>
              </a:buClr>
              <a:buFont typeface="Arial" pitchFamily="34" charset="0"/>
              <a:buChar char="•"/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39552" y="6520259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Product Strategy 2014 / Overview &amp; Update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>
          <a:xfrm>
            <a:off x="539552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DDBDDD61-3DFD-4AC6-8F03-441AD6A38495}" type="datetime1">
              <a:rPr lang="en-GB" smtClean="0">
                <a:solidFill>
                  <a:srgbClr val="FFFFFF"/>
                </a:solidFill>
              </a:rPr>
              <a:pPr/>
              <a:t>18/06/2020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775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500042"/>
            <a:ext cx="8057050" cy="96409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39552" y="6520259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Product Strategy 2014 / Overview &amp; Update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539552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8B769B8-B6BA-42B2-9752-70E988414221}" type="datetime1">
              <a:rPr lang="en-GB" smtClean="0">
                <a:solidFill>
                  <a:srgbClr val="FFFFFF"/>
                </a:solidFill>
              </a:rPr>
              <a:pPr/>
              <a:t>18/06/2020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79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39552" y="6520259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Product Strategy 2014 / Overview &amp; Update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Datumsplatzhalter 4"/>
          <p:cNvSpPr>
            <a:spLocks noGrp="1"/>
          </p:cNvSpPr>
          <p:nvPr>
            <p:ph type="dt" sz="half" idx="2"/>
          </p:nvPr>
        </p:nvSpPr>
        <p:spPr>
          <a:xfrm>
            <a:off x="539552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D0AAE345-894D-4AC1-BF4D-DBED50CB13E8}" type="datetime1">
              <a:rPr lang="en-GB" smtClean="0">
                <a:solidFill>
                  <a:srgbClr val="FFFFFF"/>
                </a:solidFill>
              </a:rPr>
              <a:pPr/>
              <a:t>18/06/2020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352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656000"/>
            <a:ext cx="8064500" cy="42608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539750" y="500400"/>
            <a:ext cx="8057300" cy="91521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39552" y="6520259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Product Strategy 2014 / Overview &amp; Update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539552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39480888-BDC5-4BE5-AD3A-7054A30D4F10}" type="datetime1">
              <a:rPr lang="en-GB" smtClean="0">
                <a:solidFill>
                  <a:srgbClr val="FFFFFF"/>
                </a:solidFill>
              </a:rPr>
              <a:pPr/>
              <a:t>18/06/2020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735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4360" y="1743092"/>
            <a:ext cx="8089890" cy="42576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540000" y="500400"/>
            <a:ext cx="8057050" cy="96409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39552" y="6520259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Product Strategy 2014 / Overview &amp; Update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539552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2BD6D848-CE10-457C-B76F-959556F31FFE}" type="datetime1">
              <a:rPr lang="en-GB" smtClean="0">
                <a:solidFill>
                  <a:srgbClr val="FFFFFF"/>
                </a:solidFill>
              </a:rPr>
              <a:pPr/>
              <a:t>18/06/2020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837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500400"/>
            <a:ext cx="8057050" cy="96409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39552" y="6520259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Product Strategy 2014 / Overview &amp; Update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539552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B4D902A-3038-452D-B6B5-B1E5E5DD6920}" type="datetime1">
              <a:rPr lang="en-GB" smtClean="0">
                <a:solidFill>
                  <a:srgbClr val="FFFFFF"/>
                </a:solidFill>
              </a:rPr>
              <a:pPr/>
              <a:t>18/06/2020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038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936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9750" y="2950289"/>
            <a:ext cx="8064500" cy="1199931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200"/>
              </a:lnSpc>
              <a:defRPr sz="3000" cap="all" baseline="0">
                <a:solidFill>
                  <a:srgbClr val="58585A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750" y="3836640"/>
            <a:ext cx="8064500" cy="1752600"/>
          </a:xfrm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rgbClr val="58585A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pic>
        <p:nvPicPr>
          <p:cNvPr id="4098" name="Picture 2" descr="O:\Marketing\01_Logos\01 LIAG\_Lux\Logo_neu_28.09.07_lux Kopie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844888"/>
            <a:ext cx="893098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 userDrawn="1"/>
        </p:nvSpPr>
        <p:spPr>
          <a:xfrm>
            <a:off x="3995936" y="2924944"/>
            <a:ext cx="7102152" cy="4768180"/>
          </a:xfrm>
          <a:prstGeom prst="rect">
            <a:avLst/>
          </a:prstGeom>
          <a:blipFill dpi="0" rotWithShape="1">
            <a:blip r:embed="rId3" cstate="email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91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500042"/>
            <a:ext cx="8057050" cy="96409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40000" y="1656000"/>
            <a:ext cx="4038600" cy="4330228"/>
          </a:xfrm>
        </p:spPr>
        <p:txBody>
          <a:bodyPr rIns="360000"/>
          <a:lstStyle>
            <a:lvl1pPr>
              <a:defRPr sz="20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 marL="1168400" indent="-169863">
              <a:buClr>
                <a:srgbClr val="A70230"/>
              </a:buCl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56000"/>
            <a:ext cx="3956050" cy="4330228"/>
          </a:xfrm>
        </p:spPr>
        <p:txBody>
          <a:bodyPr rIns="360000"/>
          <a:lstStyle>
            <a:lvl1pPr>
              <a:defRPr sz="20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 marL="1168400" indent="-184150">
              <a:buClr>
                <a:srgbClr val="A70230"/>
              </a:buClr>
              <a:buFont typeface="Arial" pitchFamily="34" charset="0"/>
              <a:buChar char="•"/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39552" y="6520259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Product Strategy 2014 / Overview &amp; Update</a:t>
            </a:r>
            <a:endParaRPr lang="en-GB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>
          <a:xfrm>
            <a:off x="539552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DDBDDD61-3DFD-4AC6-8F03-441AD6A38495}" type="datetime1">
              <a:rPr lang="en-GB" smtClean="0"/>
              <a:t>18/06/2020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010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656000"/>
            <a:ext cx="8072128" cy="4337069"/>
          </a:xfrm>
        </p:spPr>
        <p:txBody>
          <a:bodyPr/>
          <a:lstStyle>
            <a:lvl1pPr>
              <a:lnSpc>
                <a:spcPts val="2600"/>
              </a:lnSpc>
              <a:spcBef>
                <a:spcPts val="1400"/>
              </a:spcBef>
              <a:spcAft>
                <a:spcPts val="0"/>
              </a:spcAft>
              <a:defRPr baseline="0">
                <a:solidFill>
                  <a:srgbClr val="58585A"/>
                </a:solidFill>
              </a:defRPr>
            </a:lvl1pPr>
            <a:lvl2pPr marL="638175" indent="-180975">
              <a:spcBef>
                <a:spcPts val="0"/>
              </a:spcBef>
              <a:buFont typeface="Arial" pitchFamily="34" charset="0"/>
              <a:buChar char="•"/>
              <a:defRPr sz="1700"/>
            </a:lvl2pPr>
            <a:lvl3pPr marL="819150" indent="-180975">
              <a:defRPr/>
            </a:lvl3pPr>
            <a:lvl4pPr marL="1000125" indent="-161925">
              <a:defRPr/>
            </a:lvl4pPr>
            <a:lvl5pPr marL="1244600" indent="-255588">
              <a:buClr>
                <a:srgbClr val="A70230"/>
              </a:buClr>
              <a:buFont typeface="Arial" pitchFamily="34" charset="0"/>
              <a:buChar char="•"/>
              <a:defRPr sz="17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540000" y="500042"/>
            <a:ext cx="8064250" cy="964092"/>
          </a:xfrm>
        </p:spPr>
        <p:txBody>
          <a:bodyPr anchor="t" anchorCtr="0"/>
          <a:lstStyle>
            <a:lvl1pPr>
              <a:lnSpc>
                <a:spcPts val="2700"/>
              </a:lnSpc>
              <a:defRPr sz="25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79512" y="6453336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Product Strategy 2014 / Overview &amp; Update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179512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chemeClr val="bg1"/>
                </a:solidFill>
              </a:defRPr>
            </a:lvl1pPr>
          </a:lstStyle>
          <a:p>
            <a:fld id="{8BBA7E32-80CB-4D15-A9A5-6B5F38253E64}" type="datetime1">
              <a:rPr lang="en-GB" smtClean="0">
                <a:solidFill>
                  <a:srgbClr val="FFFFFF"/>
                </a:solidFill>
              </a:rPr>
              <a:pPr/>
              <a:t>18/06/2020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794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500042"/>
            <a:ext cx="8057050" cy="96409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40000" y="1656000"/>
            <a:ext cx="4038600" cy="4330228"/>
          </a:xfrm>
        </p:spPr>
        <p:txBody>
          <a:bodyPr rIns="360000"/>
          <a:lstStyle>
            <a:lvl1pPr>
              <a:defRPr sz="20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 marL="1168400" indent="-169863">
              <a:buClr>
                <a:srgbClr val="A70230"/>
              </a:buCl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56000"/>
            <a:ext cx="3956050" cy="4330228"/>
          </a:xfrm>
        </p:spPr>
        <p:txBody>
          <a:bodyPr rIns="360000"/>
          <a:lstStyle>
            <a:lvl1pPr>
              <a:defRPr sz="20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 marL="1168400" indent="-184150">
              <a:buClr>
                <a:srgbClr val="A70230"/>
              </a:buClr>
              <a:buFont typeface="Arial" pitchFamily="34" charset="0"/>
              <a:buChar char="•"/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39552" y="6520259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Product Strategy 2014 / Overview &amp; Update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>
          <a:xfrm>
            <a:off x="539552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DDBDDD61-3DFD-4AC6-8F03-441AD6A38495}" type="datetime1">
              <a:rPr lang="en-GB" smtClean="0">
                <a:solidFill>
                  <a:srgbClr val="FFFFFF"/>
                </a:solidFill>
              </a:rPr>
              <a:pPr/>
              <a:t>18/06/2020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666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500042"/>
            <a:ext cx="8057050" cy="96409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39552" y="6520259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Product Strategy 2014 / Overview &amp; Update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539552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8B769B8-B6BA-42B2-9752-70E988414221}" type="datetime1">
              <a:rPr lang="en-GB" smtClean="0">
                <a:solidFill>
                  <a:srgbClr val="FFFFFF"/>
                </a:solidFill>
              </a:rPr>
              <a:pPr/>
              <a:t>18/06/2020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573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39552" y="6520259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Product Strategy 2014 / Overview &amp; Update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Datumsplatzhalter 4"/>
          <p:cNvSpPr>
            <a:spLocks noGrp="1"/>
          </p:cNvSpPr>
          <p:nvPr>
            <p:ph type="dt" sz="half" idx="2"/>
          </p:nvPr>
        </p:nvSpPr>
        <p:spPr>
          <a:xfrm>
            <a:off x="539552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D0AAE345-894D-4AC1-BF4D-DBED50CB13E8}" type="datetime1">
              <a:rPr lang="en-GB" smtClean="0">
                <a:solidFill>
                  <a:srgbClr val="FFFFFF"/>
                </a:solidFill>
              </a:rPr>
              <a:pPr/>
              <a:t>18/06/2020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41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656000"/>
            <a:ext cx="8064500" cy="42608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539750" y="500400"/>
            <a:ext cx="8057300" cy="91521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39552" y="6520259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Product Strategy 2014 / Overview &amp; Update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539552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39480888-BDC5-4BE5-AD3A-7054A30D4F10}" type="datetime1">
              <a:rPr lang="en-GB" smtClean="0">
                <a:solidFill>
                  <a:srgbClr val="FFFFFF"/>
                </a:solidFill>
              </a:rPr>
              <a:pPr/>
              <a:t>18/06/2020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937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4360" y="1743092"/>
            <a:ext cx="8089890" cy="42576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540000" y="500400"/>
            <a:ext cx="8057050" cy="96409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39552" y="6520259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Product Strategy 2014 / Overview &amp; Update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539552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2BD6D848-CE10-457C-B76F-959556F31FFE}" type="datetime1">
              <a:rPr lang="en-GB" smtClean="0">
                <a:solidFill>
                  <a:srgbClr val="FFFFFF"/>
                </a:solidFill>
              </a:rPr>
              <a:pPr/>
              <a:t>18/06/2020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906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500400"/>
            <a:ext cx="8057050" cy="96409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39552" y="6520259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Product Strategy 2014 / Overview &amp; Update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539552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B4D902A-3038-452D-B6B5-B1E5E5DD6920}" type="datetime1">
              <a:rPr lang="en-GB" smtClean="0">
                <a:solidFill>
                  <a:srgbClr val="FFFFFF"/>
                </a:solidFill>
              </a:rPr>
              <a:pPr/>
              <a:t>18/06/2020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337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3098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9750" y="2950289"/>
            <a:ext cx="8064500" cy="1199931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200"/>
              </a:lnSpc>
              <a:defRPr sz="3000" cap="all" baseline="0">
                <a:solidFill>
                  <a:srgbClr val="58585A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750" y="3836640"/>
            <a:ext cx="8064500" cy="1752600"/>
          </a:xfrm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rgbClr val="58585A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pic>
        <p:nvPicPr>
          <p:cNvPr id="4098" name="Picture 2" descr="O:\Marketing\01_Logos\01 LIAG\_Lux\Logo_neu_28.09.07_lux Kopie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844888"/>
            <a:ext cx="893098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 userDrawn="1"/>
        </p:nvSpPr>
        <p:spPr>
          <a:xfrm>
            <a:off x="3995936" y="2924944"/>
            <a:ext cx="7102152" cy="4768180"/>
          </a:xfrm>
          <a:prstGeom prst="rect">
            <a:avLst/>
          </a:prstGeom>
          <a:blipFill dpi="0" rotWithShape="1">
            <a:blip r:embed="rId3" cstate="screen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47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656000"/>
            <a:ext cx="8072128" cy="4337069"/>
          </a:xfrm>
        </p:spPr>
        <p:txBody>
          <a:bodyPr/>
          <a:lstStyle>
            <a:lvl1pPr>
              <a:lnSpc>
                <a:spcPts val="2600"/>
              </a:lnSpc>
              <a:spcBef>
                <a:spcPts val="1400"/>
              </a:spcBef>
              <a:spcAft>
                <a:spcPts val="0"/>
              </a:spcAft>
              <a:defRPr baseline="0">
                <a:solidFill>
                  <a:srgbClr val="58585A"/>
                </a:solidFill>
              </a:defRPr>
            </a:lvl1pPr>
            <a:lvl2pPr marL="638175" indent="-180975">
              <a:spcBef>
                <a:spcPts val="0"/>
              </a:spcBef>
              <a:buFont typeface="Arial" pitchFamily="34" charset="0"/>
              <a:buChar char="•"/>
              <a:defRPr sz="1700"/>
            </a:lvl2pPr>
            <a:lvl3pPr marL="819150" indent="-180975">
              <a:defRPr/>
            </a:lvl3pPr>
            <a:lvl4pPr marL="1000125" indent="-161925">
              <a:defRPr/>
            </a:lvl4pPr>
            <a:lvl5pPr marL="1244600" indent="-255588">
              <a:buClr>
                <a:srgbClr val="A70230"/>
              </a:buClr>
              <a:buFont typeface="Arial" pitchFamily="34" charset="0"/>
              <a:buChar char="•"/>
              <a:defRPr sz="17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540000" y="500042"/>
            <a:ext cx="8064250" cy="964092"/>
          </a:xfrm>
        </p:spPr>
        <p:txBody>
          <a:bodyPr anchor="t" anchorCtr="0"/>
          <a:lstStyle>
            <a:lvl1pPr>
              <a:lnSpc>
                <a:spcPts val="2700"/>
              </a:lnSpc>
              <a:defRPr sz="25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79512" y="6453336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Product Update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179512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chemeClr val="bg1"/>
                </a:solidFill>
              </a:defRPr>
            </a:lvl1pPr>
          </a:lstStyle>
          <a:p>
            <a:fld id="{DA1366CB-A6DA-42A2-B500-643358EE40F7}" type="datetime3">
              <a:rPr lang="de-DE" smtClean="0">
                <a:solidFill>
                  <a:srgbClr val="FFFFFF"/>
                </a:solidFill>
              </a:rPr>
              <a:pPr/>
              <a:t>18/06/20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010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500042"/>
            <a:ext cx="8057050" cy="96409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39552" y="6520259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Product Strategy 2014 / Overview &amp; Update</a:t>
            </a:r>
            <a:endParaRPr lang="en-GB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539552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8B769B8-B6BA-42B2-9752-70E988414221}" type="datetime1">
              <a:rPr lang="en-GB" smtClean="0"/>
              <a:t>18/06/2020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869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500042"/>
            <a:ext cx="8057050" cy="96409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40000" y="1656000"/>
            <a:ext cx="4038600" cy="4330228"/>
          </a:xfrm>
        </p:spPr>
        <p:txBody>
          <a:bodyPr rIns="360000"/>
          <a:lstStyle>
            <a:lvl1pPr>
              <a:defRPr sz="20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 marL="1168400" indent="-169863">
              <a:buClr>
                <a:srgbClr val="A70230"/>
              </a:buCl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56000"/>
            <a:ext cx="3956050" cy="4330228"/>
          </a:xfrm>
        </p:spPr>
        <p:txBody>
          <a:bodyPr rIns="360000"/>
          <a:lstStyle>
            <a:lvl1pPr>
              <a:defRPr sz="20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 marL="1168400" indent="-184150">
              <a:buClr>
                <a:srgbClr val="A70230"/>
              </a:buClr>
              <a:buFont typeface="Arial" pitchFamily="34" charset="0"/>
              <a:buChar char="•"/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39552" y="6520259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Product Update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>
          <a:xfrm>
            <a:off x="539552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96F08B41-A75B-436C-9EF1-B293F4EFB50A}" type="datetime3">
              <a:rPr lang="de-DE" smtClean="0">
                <a:solidFill>
                  <a:srgbClr val="FFFFFF"/>
                </a:solidFill>
              </a:rPr>
              <a:pPr/>
              <a:t>18/06/20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99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500042"/>
            <a:ext cx="8057050" cy="96409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39552" y="6520259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Product Update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539552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F26A8E58-423B-441E-94B3-224B817ACD20}" type="datetime3">
              <a:rPr lang="de-DE" smtClean="0">
                <a:solidFill>
                  <a:srgbClr val="FFFFFF"/>
                </a:solidFill>
              </a:rPr>
              <a:pPr/>
              <a:t>18/06/20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320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39552" y="6520259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Product Update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Datumsplatzhalter 4"/>
          <p:cNvSpPr>
            <a:spLocks noGrp="1"/>
          </p:cNvSpPr>
          <p:nvPr>
            <p:ph type="dt" sz="half" idx="2"/>
          </p:nvPr>
        </p:nvSpPr>
        <p:spPr>
          <a:xfrm>
            <a:off x="539552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B869896C-BB04-4037-8FF2-B0E5A32DF632}" type="datetime3">
              <a:rPr lang="de-DE" smtClean="0">
                <a:solidFill>
                  <a:srgbClr val="FFFFFF"/>
                </a:solidFill>
              </a:rPr>
              <a:pPr/>
              <a:t>18/06/20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051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656000"/>
            <a:ext cx="8064500" cy="42608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539750" y="500400"/>
            <a:ext cx="8057300" cy="91521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39552" y="6520259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Product Update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539552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2375B2E3-AF98-4ED7-A74C-9891D6A185BC}" type="datetime3">
              <a:rPr lang="de-DE" smtClean="0">
                <a:solidFill>
                  <a:srgbClr val="FFFFFF"/>
                </a:solidFill>
              </a:rPr>
              <a:pPr/>
              <a:t>18/06/20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4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4360" y="1743092"/>
            <a:ext cx="8089890" cy="42576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540000" y="500400"/>
            <a:ext cx="8057050" cy="96409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39552" y="6520259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Product Update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539552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9FAFF45-8F2E-4350-81F0-F049B304C0C3}" type="datetime3">
              <a:rPr lang="de-DE" smtClean="0">
                <a:solidFill>
                  <a:srgbClr val="FFFFFF"/>
                </a:solidFill>
              </a:rPr>
              <a:pPr/>
              <a:t>18/06/20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5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500400"/>
            <a:ext cx="8057050" cy="96409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39552" y="6520259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Product Update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539552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C7030DF7-0AD1-4B4C-9F16-78C92C53BA70}" type="datetime3">
              <a:rPr lang="de-DE" smtClean="0">
                <a:solidFill>
                  <a:srgbClr val="FFFFFF"/>
                </a:solidFill>
              </a:rPr>
              <a:pPr/>
              <a:t>18/06/20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95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9750" y="2950289"/>
            <a:ext cx="8064500" cy="1199931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200"/>
              </a:lnSpc>
              <a:defRPr sz="3000" cap="all" baseline="0">
                <a:solidFill>
                  <a:srgbClr val="58585A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750" y="3836640"/>
            <a:ext cx="8064500" cy="1752600"/>
          </a:xfrm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rgbClr val="58585A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pic>
        <p:nvPicPr>
          <p:cNvPr id="4098" name="Picture 2" descr="O:\Marketing\01_Logos\01 LIAG\_Lux\Logo_neu_28.09.07_lux Kopie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844888"/>
            <a:ext cx="893098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 userDrawn="1"/>
        </p:nvSpPr>
        <p:spPr>
          <a:xfrm>
            <a:off x="3995936" y="2924944"/>
            <a:ext cx="7102152" cy="4768180"/>
          </a:xfrm>
          <a:prstGeom prst="rect">
            <a:avLst/>
          </a:prstGeom>
          <a:blipFill dpi="0" rotWithShape="1">
            <a:blip r:embed="rId3" cstate="screen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617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656000"/>
            <a:ext cx="8072128" cy="4337069"/>
          </a:xfrm>
        </p:spPr>
        <p:txBody>
          <a:bodyPr/>
          <a:lstStyle>
            <a:lvl1pPr>
              <a:lnSpc>
                <a:spcPts val="2600"/>
              </a:lnSpc>
              <a:spcBef>
                <a:spcPts val="1400"/>
              </a:spcBef>
              <a:spcAft>
                <a:spcPts val="0"/>
              </a:spcAft>
              <a:defRPr baseline="0">
                <a:solidFill>
                  <a:srgbClr val="58585A"/>
                </a:solidFill>
              </a:defRPr>
            </a:lvl1pPr>
            <a:lvl2pPr marL="638175" indent="-180975">
              <a:spcBef>
                <a:spcPts val="0"/>
              </a:spcBef>
              <a:buFont typeface="Arial" pitchFamily="34" charset="0"/>
              <a:buChar char="•"/>
              <a:defRPr sz="1700"/>
            </a:lvl2pPr>
            <a:lvl3pPr marL="819150" indent="-180975">
              <a:defRPr/>
            </a:lvl3pPr>
            <a:lvl4pPr marL="1000125" indent="-161925">
              <a:defRPr/>
            </a:lvl4pPr>
            <a:lvl5pPr marL="1244600" indent="-255588">
              <a:buClr>
                <a:srgbClr val="A70230"/>
              </a:buClr>
              <a:buFont typeface="Arial" pitchFamily="34" charset="0"/>
              <a:buChar char="•"/>
              <a:defRPr sz="17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540000" y="500042"/>
            <a:ext cx="8064250" cy="964092"/>
          </a:xfrm>
        </p:spPr>
        <p:txBody>
          <a:bodyPr anchor="t" anchorCtr="0"/>
          <a:lstStyle>
            <a:lvl1pPr>
              <a:lnSpc>
                <a:spcPts val="2700"/>
              </a:lnSpc>
              <a:defRPr sz="25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79512" y="6453336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Product Strategy 2014 / Overview &amp; Update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179512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chemeClr val="bg1"/>
                </a:solidFill>
              </a:defRPr>
            </a:lvl1pPr>
          </a:lstStyle>
          <a:p>
            <a:fld id="{8BBA7E32-80CB-4D15-A9A5-6B5F38253E64}" type="datetime1">
              <a:rPr lang="en-GB" smtClean="0">
                <a:solidFill>
                  <a:srgbClr val="FFFFFF"/>
                </a:solidFill>
              </a:rPr>
              <a:pPr/>
              <a:t>18/06/2020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487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500042"/>
            <a:ext cx="8057050" cy="96409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40000" y="1656000"/>
            <a:ext cx="4038600" cy="4330228"/>
          </a:xfrm>
        </p:spPr>
        <p:txBody>
          <a:bodyPr rIns="360000"/>
          <a:lstStyle>
            <a:lvl1pPr>
              <a:defRPr sz="20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 marL="1168400" indent="-169863">
              <a:buClr>
                <a:srgbClr val="A70230"/>
              </a:buCl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56000"/>
            <a:ext cx="3956050" cy="4330228"/>
          </a:xfrm>
        </p:spPr>
        <p:txBody>
          <a:bodyPr rIns="360000"/>
          <a:lstStyle>
            <a:lvl1pPr>
              <a:defRPr sz="20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 marL="1168400" indent="-184150">
              <a:buClr>
                <a:srgbClr val="A70230"/>
              </a:buClr>
              <a:buFont typeface="Arial" pitchFamily="34" charset="0"/>
              <a:buChar char="•"/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39552" y="6520259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Product Strategy 2014 / Overview &amp; Update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>
          <a:xfrm>
            <a:off x="539552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DDBDDD61-3DFD-4AC6-8F03-441AD6A38495}" type="datetime1">
              <a:rPr lang="en-GB" smtClean="0">
                <a:solidFill>
                  <a:srgbClr val="FFFFFF"/>
                </a:solidFill>
              </a:rPr>
              <a:pPr/>
              <a:t>18/06/2020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19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500042"/>
            <a:ext cx="8057050" cy="96409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39552" y="6520259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Product Strategy 2014 / Overview &amp; Update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539552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8B769B8-B6BA-42B2-9752-70E988414221}" type="datetime1">
              <a:rPr lang="en-GB" smtClean="0">
                <a:solidFill>
                  <a:srgbClr val="FFFFFF"/>
                </a:solidFill>
              </a:rPr>
              <a:pPr/>
              <a:t>18/06/2020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21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39552" y="6520259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Product Strategy 2014 / Overview &amp; Update</a:t>
            </a:r>
            <a:endParaRPr lang="en-GB"/>
          </a:p>
        </p:txBody>
      </p:sp>
      <p:sp>
        <p:nvSpPr>
          <p:cNvPr id="3" name="Datumsplatzhalter 4"/>
          <p:cNvSpPr>
            <a:spLocks noGrp="1"/>
          </p:cNvSpPr>
          <p:nvPr>
            <p:ph type="dt" sz="half" idx="2"/>
          </p:nvPr>
        </p:nvSpPr>
        <p:spPr>
          <a:xfrm>
            <a:off x="539552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D0AAE345-894D-4AC1-BF4D-DBED50CB13E8}" type="datetime1">
              <a:rPr lang="en-GB" smtClean="0"/>
              <a:t>18/06/2020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919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39552" y="6520259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Product Strategy 2014 / Overview &amp; Update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Datumsplatzhalter 4"/>
          <p:cNvSpPr>
            <a:spLocks noGrp="1"/>
          </p:cNvSpPr>
          <p:nvPr>
            <p:ph type="dt" sz="half" idx="2"/>
          </p:nvPr>
        </p:nvSpPr>
        <p:spPr>
          <a:xfrm>
            <a:off x="539552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D0AAE345-894D-4AC1-BF4D-DBED50CB13E8}" type="datetime1">
              <a:rPr lang="en-GB" smtClean="0">
                <a:solidFill>
                  <a:srgbClr val="FFFFFF"/>
                </a:solidFill>
              </a:rPr>
              <a:pPr/>
              <a:t>18/06/2020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034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656000"/>
            <a:ext cx="8064500" cy="42608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539750" y="500400"/>
            <a:ext cx="8057300" cy="91521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39552" y="6520259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Product Strategy 2014 / Overview &amp; Update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539552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39480888-BDC5-4BE5-AD3A-7054A30D4F10}" type="datetime1">
              <a:rPr lang="en-GB" smtClean="0">
                <a:solidFill>
                  <a:srgbClr val="FFFFFF"/>
                </a:solidFill>
              </a:rPr>
              <a:pPr/>
              <a:t>18/06/2020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6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4360" y="1743092"/>
            <a:ext cx="8089890" cy="42576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540000" y="500400"/>
            <a:ext cx="8057050" cy="96409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39552" y="6520259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Product Strategy 2014 / Overview &amp; Update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539552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2BD6D848-CE10-457C-B76F-959556F31FFE}" type="datetime1">
              <a:rPr lang="en-GB" smtClean="0">
                <a:solidFill>
                  <a:srgbClr val="FFFFFF"/>
                </a:solidFill>
              </a:rPr>
              <a:pPr/>
              <a:t>18/06/2020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50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500400"/>
            <a:ext cx="8057050" cy="96409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39552" y="6520259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Product Strategy 2014 / Overview &amp; Update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539552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B4D902A-3038-452D-B6B5-B1E5E5DD6920}" type="datetime1">
              <a:rPr lang="en-GB" smtClean="0">
                <a:solidFill>
                  <a:srgbClr val="FFFFFF"/>
                </a:solidFill>
              </a:rPr>
              <a:pPr/>
              <a:t>18/06/2020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869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9750" y="2950289"/>
            <a:ext cx="8064500" cy="1199931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200"/>
              </a:lnSpc>
              <a:defRPr sz="3000" cap="all" baseline="0">
                <a:solidFill>
                  <a:srgbClr val="58585A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750" y="3836640"/>
            <a:ext cx="8064500" cy="1752600"/>
          </a:xfrm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rgbClr val="58585A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pic>
        <p:nvPicPr>
          <p:cNvPr id="4098" name="Picture 2" descr="O:\Marketing\01_Logos\01 LIAG\_Lux\Logo_neu_28.09.07_lux Kopie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844888"/>
            <a:ext cx="893098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 userDrawn="1"/>
        </p:nvSpPr>
        <p:spPr>
          <a:xfrm>
            <a:off x="3995936" y="2924944"/>
            <a:ext cx="7102152" cy="4768180"/>
          </a:xfrm>
          <a:prstGeom prst="rect">
            <a:avLst/>
          </a:prstGeom>
          <a:blipFill dpi="0" rotWithShape="1">
            <a:blip r:embed="rId3" cstate="email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45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656000"/>
            <a:ext cx="8072128" cy="4337069"/>
          </a:xfrm>
        </p:spPr>
        <p:txBody>
          <a:bodyPr/>
          <a:lstStyle>
            <a:lvl1pPr>
              <a:lnSpc>
                <a:spcPts val="2600"/>
              </a:lnSpc>
              <a:spcBef>
                <a:spcPts val="1400"/>
              </a:spcBef>
              <a:spcAft>
                <a:spcPts val="0"/>
              </a:spcAft>
              <a:defRPr baseline="0">
                <a:solidFill>
                  <a:srgbClr val="58585A"/>
                </a:solidFill>
              </a:defRPr>
            </a:lvl1pPr>
            <a:lvl2pPr marL="638175" indent="-180975">
              <a:spcBef>
                <a:spcPts val="0"/>
              </a:spcBef>
              <a:buFont typeface="Arial" pitchFamily="34" charset="0"/>
              <a:buChar char="•"/>
              <a:defRPr sz="1700"/>
            </a:lvl2pPr>
            <a:lvl3pPr marL="819150" indent="-180975">
              <a:defRPr/>
            </a:lvl3pPr>
            <a:lvl4pPr marL="1000125" indent="-161925">
              <a:defRPr/>
            </a:lvl4pPr>
            <a:lvl5pPr marL="1244600" indent="-255588">
              <a:buClr>
                <a:srgbClr val="A70230"/>
              </a:buClr>
              <a:buFont typeface="Arial" pitchFamily="34" charset="0"/>
              <a:buChar char="•"/>
              <a:defRPr sz="17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540000" y="500042"/>
            <a:ext cx="8064250" cy="964092"/>
          </a:xfrm>
        </p:spPr>
        <p:txBody>
          <a:bodyPr anchor="t" anchorCtr="0"/>
          <a:lstStyle>
            <a:lvl1pPr>
              <a:lnSpc>
                <a:spcPts val="2700"/>
              </a:lnSpc>
              <a:defRPr sz="25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79512" y="6453336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Product Strategy 2014 / Overview &amp; Update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179512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chemeClr val="bg1"/>
                </a:solidFill>
              </a:defRPr>
            </a:lvl1pPr>
          </a:lstStyle>
          <a:p>
            <a:fld id="{8BBA7E32-80CB-4D15-A9A5-6B5F38253E64}" type="datetime1">
              <a:rPr lang="en-GB" smtClean="0">
                <a:solidFill>
                  <a:srgbClr val="FFFFFF"/>
                </a:solidFill>
              </a:rPr>
              <a:pPr/>
              <a:t>18/06/2020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463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500042"/>
            <a:ext cx="8057050" cy="96409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40000" y="1656000"/>
            <a:ext cx="4038600" cy="4330228"/>
          </a:xfrm>
        </p:spPr>
        <p:txBody>
          <a:bodyPr rIns="360000"/>
          <a:lstStyle>
            <a:lvl1pPr>
              <a:defRPr sz="20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 marL="1168400" indent="-169863">
              <a:buClr>
                <a:srgbClr val="A70230"/>
              </a:buCl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56000"/>
            <a:ext cx="3956050" cy="4330228"/>
          </a:xfrm>
        </p:spPr>
        <p:txBody>
          <a:bodyPr rIns="360000"/>
          <a:lstStyle>
            <a:lvl1pPr>
              <a:defRPr sz="20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 marL="1168400" indent="-184150">
              <a:buClr>
                <a:srgbClr val="A70230"/>
              </a:buClr>
              <a:buFont typeface="Arial" pitchFamily="34" charset="0"/>
              <a:buChar char="•"/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39552" y="6520259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Product Strategy 2014 / Overview &amp; Update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>
          <a:xfrm>
            <a:off x="539552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DDBDDD61-3DFD-4AC6-8F03-441AD6A38495}" type="datetime1">
              <a:rPr lang="en-GB" smtClean="0">
                <a:solidFill>
                  <a:srgbClr val="FFFFFF"/>
                </a:solidFill>
              </a:rPr>
              <a:pPr/>
              <a:t>18/06/2020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45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500042"/>
            <a:ext cx="8057050" cy="96409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39552" y="6520259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Product Strategy 2014 / Overview &amp; Update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539552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8B769B8-B6BA-42B2-9752-70E988414221}" type="datetime1">
              <a:rPr lang="en-GB" smtClean="0">
                <a:solidFill>
                  <a:srgbClr val="FFFFFF"/>
                </a:solidFill>
              </a:rPr>
              <a:pPr/>
              <a:t>18/06/2020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286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39552" y="6520259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Product Strategy 2014 / Overview &amp; Update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Datumsplatzhalter 4"/>
          <p:cNvSpPr>
            <a:spLocks noGrp="1"/>
          </p:cNvSpPr>
          <p:nvPr>
            <p:ph type="dt" sz="half" idx="2"/>
          </p:nvPr>
        </p:nvSpPr>
        <p:spPr>
          <a:xfrm>
            <a:off x="539552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D0AAE345-894D-4AC1-BF4D-DBED50CB13E8}" type="datetime1">
              <a:rPr lang="en-GB" smtClean="0">
                <a:solidFill>
                  <a:srgbClr val="FFFFFF"/>
                </a:solidFill>
              </a:rPr>
              <a:pPr/>
              <a:t>18/06/2020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785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656000"/>
            <a:ext cx="8064500" cy="42608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539750" y="500400"/>
            <a:ext cx="8057300" cy="91521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39552" y="6520259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Product Strategy 2014 / Overview &amp; Update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539552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39480888-BDC5-4BE5-AD3A-7054A30D4F10}" type="datetime1">
              <a:rPr lang="en-GB" smtClean="0">
                <a:solidFill>
                  <a:srgbClr val="FFFFFF"/>
                </a:solidFill>
              </a:rPr>
              <a:pPr/>
              <a:t>18/06/2020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018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656000"/>
            <a:ext cx="8064500" cy="42608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539750" y="500400"/>
            <a:ext cx="8057300" cy="91521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39552" y="6520259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Product Strategy 2014 / Overview &amp; Update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539552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39480888-BDC5-4BE5-AD3A-7054A30D4F10}" type="datetime1">
              <a:rPr lang="en-GB" smtClean="0"/>
              <a:t>18/06/2020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890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4360" y="1743092"/>
            <a:ext cx="8089890" cy="42576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540000" y="500400"/>
            <a:ext cx="8057050" cy="96409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39552" y="6520259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Product Strategy 2014 / Overview &amp; Update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539552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2BD6D848-CE10-457C-B76F-959556F31FFE}" type="datetime1">
              <a:rPr lang="en-GB" smtClean="0">
                <a:solidFill>
                  <a:srgbClr val="FFFFFF"/>
                </a:solidFill>
              </a:rPr>
              <a:pPr/>
              <a:t>18/06/2020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110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500400"/>
            <a:ext cx="8057050" cy="96409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39552" y="6520259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Product Strategy 2014 / Overview &amp; Update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539552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B4D902A-3038-452D-B6B5-B1E5E5DD6920}" type="datetime1">
              <a:rPr lang="en-GB" smtClean="0">
                <a:solidFill>
                  <a:srgbClr val="FFFFFF"/>
                </a:solidFill>
              </a:rPr>
              <a:pPr/>
              <a:t>18/06/2020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51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9750" y="2950289"/>
            <a:ext cx="8064500" cy="1199931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200"/>
              </a:lnSpc>
              <a:defRPr sz="3000" cap="all" baseline="0">
                <a:solidFill>
                  <a:srgbClr val="58585A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750" y="3836640"/>
            <a:ext cx="8064500" cy="1752600"/>
          </a:xfrm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rgbClr val="58585A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pic>
        <p:nvPicPr>
          <p:cNvPr id="4098" name="Picture 2" descr="O:\Marketing\01_Logos\01 LIAG\_Lux\Logo_neu_28.09.07_lux Kopie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844888"/>
            <a:ext cx="893098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 userDrawn="1"/>
        </p:nvSpPr>
        <p:spPr>
          <a:xfrm>
            <a:off x="3995936" y="2924944"/>
            <a:ext cx="7102152" cy="4768180"/>
          </a:xfrm>
          <a:prstGeom prst="rect">
            <a:avLst/>
          </a:prstGeom>
          <a:blipFill dpi="0" rotWithShape="1">
            <a:blip r:embed="rId3" cstate="email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66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656000"/>
            <a:ext cx="8072128" cy="4337069"/>
          </a:xfrm>
        </p:spPr>
        <p:txBody>
          <a:bodyPr/>
          <a:lstStyle>
            <a:lvl1pPr>
              <a:lnSpc>
                <a:spcPts val="2600"/>
              </a:lnSpc>
              <a:spcBef>
                <a:spcPts val="1400"/>
              </a:spcBef>
              <a:spcAft>
                <a:spcPts val="0"/>
              </a:spcAft>
              <a:defRPr baseline="0">
                <a:solidFill>
                  <a:srgbClr val="58585A"/>
                </a:solidFill>
              </a:defRPr>
            </a:lvl1pPr>
            <a:lvl2pPr marL="638175" indent="-180975">
              <a:spcBef>
                <a:spcPts val="0"/>
              </a:spcBef>
              <a:buFont typeface="Arial" pitchFamily="34" charset="0"/>
              <a:buChar char="•"/>
              <a:defRPr sz="1700"/>
            </a:lvl2pPr>
            <a:lvl3pPr marL="819150" indent="-180975">
              <a:defRPr/>
            </a:lvl3pPr>
            <a:lvl4pPr marL="1000125" indent="-161925">
              <a:defRPr/>
            </a:lvl4pPr>
            <a:lvl5pPr marL="1244600" indent="-255588">
              <a:buClr>
                <a:srgbClr val="A70230"/>
              </a:buClr>
              <a:buFont typeface="Arial" pitchFamily="34" charset="0"/>
              <a:buChar char="•"/>
              <a:defRPr sz="17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540000" y="500042"/>
            <a:ext cx="8064250" cy="964092"/>
          </a:xfrm>
        </p:spPr>
        <p:txBody>
          <a:bodyPr anchor="t" anchorCtr="0"/>
          <a:lstStyle>
            <a:lvl1pPr>
              <a:lnSpc>
                <a:spcPts val="2700"/>
              </a:lnSpc>
              <a:defRPr sz="25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79512" y="6453336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Product Strategy 2014 / Overview &amp; Update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179512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chemeClr val="bg1"/>
                </a:solidFill>
              </a:defRPr>
            </a:lvl1pPr>
          </a:lstStyle>
          <a:p>
            <a:fld id="{8BBA7E32-80CB-4D15-A9A5-6B5F38253E64}" type="datetime1">
              <a:rPr lang="en-GB" smtClean="0">
                <a:solidFill>
                  <a:srgbClr val="FFFFFF"/>
                </a:solidFill>
              </a:rPr>
              <a:pPr/>
              <a:t>18/06/2020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795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500042"/>
            <a:ext cx="8057050" cy="96409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40000" y="1656000"/>
            <a:ext cx="4038600" cy="4330228"/>
          </a:xfrm>
        </p:spPr>
        <p:txBody>
          <a:bodyPr rIns="360000"/>
          <a:lstStyle>
            <a:lvl1pPr>
              <a:defRPr sz="20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 marL="1168400" indent="-169863">
              <a:buClr>
                <a:srgbClr val="A70230"/>
              </a:buCl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56000"/>
            <a:ext cx="3956050" cy="4330228"/>
          </a:xfrm>
        </p:spPr>
        <p:txBody>
          <a:bodyPr rIns="360000"/>
          <a:lstStyle>
            <a:lvl1pPr>
              <a:defRPr sz="20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 marL="1168400" indent="-184150">
              <a:buClr>
                <a:srgbClr val="A70230"/>
              </a:buClr>
              <a:buFont typeface="Arial" pitchFamily="34" charset="0"/>
              <a:buChar char="•"/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39552" y="6520259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Product Strategy 2014 / Overview &amp; Update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>
          <a:xfrm>
            <a:off x="539552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DDBDDD61-3DFD-4AC6-8F03-441AD6A38495}" type="datetime1">
              <a:rPr lang="en-GB" smtClean="0">
                <a:solidFill>
                  <a:srgbClr val="FFFFFF"/>
                </a:solidFill>
              </a:rPr>
              <a:pPr/>
              <a:t>18/06/2020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355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500042"/>
            <a:ext cx="8057050" cy="96409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39552" y="6520259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Product Strategy 2014 / Overview &amp; Update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539552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8B769B8-B6BA-42B2-9752-70E988414221}" type="datetime1">
              <a:rPr lang="en-GB" smtClean="0">
                <a:solidFill>
                  <a:srgbClr val="FFFFFF"/>
                </a:solidFill>
              </a:rPr>
              <a:pPr/>
              <a:t>18/06/2020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124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39552" y="6520259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Product Strategy 2014 / Overview &amp; Update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Datumsplatzhalter 4"/>
          <p:cNvSpPr>
            <a:spLocks noGrp="1"/>
          </p:cNvSpPr>
          <p:nvPr>
            <p:ph type="dt" sz="half" idx="2"/>
          </p:nvPr>
        </p:nvSpPr>
        <p:spPr>
          <a:xfrm>
            <a:off x="539552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D0AAE345-894D-4AC1-BF4D-DBED50CB13E8}" type="datetime1">
              <a:rPr lang="en-GB" smtClean="0">
                <a:solidFill>
                  <a:srgbClr val="FFFFFF"/>
                </a:solidFill>
              </a:rPr>
              <a:pPr/>
              <a:t>18/06/2020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56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656000"/>
            <a:ext cx="8064500" cy="42608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539750" y="500400"/>
            <a:ext cx="8057300" cy="91521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39552" y="6520259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Product Strategy 2014 / Overview &amp; Update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539552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39480888-BDC5-4BE5-AD3A-7054A30D4F10}" type="datetime1">
              <a:rPr lang="en-GB" smtClean="0">
                <a:solidFill>
                  <a:srgbClr val="FFFFFF"/>
                </a:solidFill>
              </a:rPr>
              <a:pPr/>
              <a:t>18/06/2020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45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4360" y="1743092"/>
            <a:ext cx="8089890" cy="42576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540000" y="500400"/>
            <a:ext cx="8057050" cy="96409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39552" y="6520259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Product Strategy 2014 / Overview &amp; Update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539552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2BD6D848-CE10-457C-B76F-959556F31FFE}" type="datetime1">
              <a:rPr lang="en-GB" smtClean="0">
                <a:solidFill>
                  <a:srgbClr val="FFFFFF"/>
                </a:solidFill>
              </a:rPr>
              <a:pPr/>
              <a:t>18/06/2020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843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500400"/>
            <a:ext cx="8057050" cy="96409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39552" y="6520259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Product Strategy 2014 / Overview &amp; Update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539552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B4D902A-3038-452D-B6B5-B1E5E5DD6920}" type="datetime1">
              <a:rPr lang="en-GB" smtClean="0">
                <a:solidFill>
                  <a:srgbClr val="FFFFFF"/>
                </a:solidFill>
              </a:rPr>
              <a:pPr/>
              <a:t>18/06/2020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816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4360" y="1743092"/>
            <a:ext cx="8089890" cy="42576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540000" y="500400"/>
            <a:ext cx="8057050" cy="96409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39552" y="6520259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Product Strategy 2014 / Overview &amp; Update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539552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2BD6D848-CE10-457C-B76F-959556F31FFE}" type="datetime1">
              <a:rPr lang="en-GB" smtClean="0"/>
              <a:t>18/06/2020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277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500400"/>
            <a:ext cx="8057050" cy="96409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39552" y="6520259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Product Strategy 2014 / Overview &amp; Update</a:t>
            </a:r>
            <a:endParaRPr lang="en-GB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539552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4B4D902A-3038-452D-B6B5-B1E5E5DD6920}" type="datetime1">
              <a:rPr lang="en-GB" smtClean="0"/>
              <a:t>18/06/2020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955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435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9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7.xml"/><Relationship Id="rId9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65.xml"/><Relationship Id="rId9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2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1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C52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 userDrawn="1"/>
        </p:nvSpPr>
        <p:spPr>
          <a:xfrm>
            <a:off x="0" y="6229598"/>
            <a:ext cx="9144000" cy="63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noAutofit/>
          </a:bodyPr>
          <a:lstStyle/>
          <a:p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8057050" cy="9640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655464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pic>
        <p:nvPicPr>
          <p:cNvPr id="10" name="Picture 2" descr="O:\Marketing\01_Logos\01 LIAG\_Lux\Logo_neu_28.09.07_lux Kopie.pn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6345368"/>
            <a:ext cx="614005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39552" y="6520259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Product Strategy 2014 / Overview &amp; Update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539552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77D003C4-0BD6-4DB1-BCC2-A386F90700D5}" type="datetime1">
              <a:rPr lang="en-GB" smtClean="0"/>
              <a:t>18/06/2020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34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25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1400"/>
        </a:spcBef>
        <a:spcAft>
          <a:spcPts val="0"/>
        </a:spcAft>
        <a:buFontTx/>
        <a:buNone/>
        <a:defRPr sz="2000" kern="1200">
          <a:solidFill>
            <a:srgbClr val="58585A"/>
          </a:solidFill>
          <a:latin typeface="+mn-lt"/>
          <a:ea typeface="+mn-ea"/>
          <a:cs typeface="+mn-cs"/>
        </a:defRPr>
      </a:lvl1pPr>
      <a:lvl2pPr marL="647700" indent="-184150" algn="l" defTabSz="914400" rtl="0" eaLnBrk="1" latinLnBrk="0" hangingPunct="1">
        <a:lnSpc>
          <a:spcPts val="2600"/>
        </a:lnSpc>
        <a:spcBef>
          <a:spcPts val="0"/>
        </a:spcBef>
        <a:buClr>
          <a:srgbClr val="A70230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01688" indent="-168275" algn="l" defTabSz="914400" rtl="0" eaLnBrk="1" latinLnBrk="0" hangingPunct="1">
        <a:lnSpc>
          <a:spcPts val="2600"/>
        </a:lnSpc>
        <a:spcBef>
          <a:spcPts val="0"/>
        </a:spcBef>
        <a:buClr>
          <a:srgbClr val="A70230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84250" indent="-182563" algn="l" defTabSz="914400" rtl="0" eaLnBrk="1" latinLnBrk="0" hangingPunct="1">
        <a:lnSpc>
          <a:spcPts val="2600"/>
        </a:lnSpc>
        <a:spcBef>
          <a:spcPts val="0"/>
        </a:spcBef>
        <a:buClr>
          <a:srgbClr val="A70230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C52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 userDrawn="1"/>
        </p:nvSpPr>
        <p:spPr>
          <a:xfrm>
            <a:off x="0" y="6229598"/>
            <a:ext cx="9144000" cy="63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noAutofit/>
          </a:bodyPr>
          <a:lstStyle/>
          <a:p>
            <a:endParaRPr lang="de-DE">
              <a:solidFill>
                <a:srgbClr val="58585A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8057050" cy="9640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655464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pic>
        <p:nvPicPr>
          <p:cNvPr id="10" name="Picture 2" descr="O:\Marketing\01_Logos\01 LIAG\_Lux\Logo_neu_28.09.07_lux Kopie.pn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6345368"/>
            <a:ext cx="614005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39552" y="6520259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Product Strategy 2014 / Overview &amp; Update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539552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77D003C4-0BD6-4DB1-BCC2-A386F90700D5}" type="datetime1">
              <a:rPr lang="en-GB" smtClean="0">
                <a:solidFill>
                  <a:srgbClr val="FFFFFF"/>
                </a:solidFill>
              </a:rPr>
              <a:pPr/>
              <a:t>18/06/2020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60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25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1400"/>
        </a:spcBef>
        <a:spcAft>
          <a:spcPts val="0"/>
        </a:spcAft>
        <a:buFontTx/>
        <a:buNone/>
        <a:defRPr sz="2000" kern="1200">
          <a:solidFill>
            <a:srgbClr val="58585A"/>
          </a:solidFill>
          <a:latin typeface="+mn-lt"/>
          <a:ea typeface="+mn-ea"/>
          <a:cs typeface="+mn-cs"/>
        </a:defRPr>
      </a:lvl1pPr>
      <a:lvl2pPr marL="647700" indent="-184150" algn="l" defTabSz="914400" rtl="0" eaLnBrk="1" latinLnBrk="0" hangingPunct="1">
        <a:lnSpc>
          <a:spcPts val="2600"/>
        </a:lnSpc>
        <a:spcBef>
          <a:spcPts val="0"/>
        </a:spcBef>
        <a:buClr>
          <a:srgbClr val="A70230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01688" indent="-168275" algn="l" defTabSz="914400" rtl="0" eaLnBrk="1" latinLnBrk="0" hangingPunct="1">
        <a:lnSpc>
          <a:spcPts val="2600"/>
        </a:lnSpc>
        <a:spcBef>
          <a:spcPts val="0"/>
        </a:spcBef>
        <a:buClr>
          <a:srgbClr val="A70230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84250" indent="-182563" algn="l" defTabSz="914400" rtl="0" eaLnBrk="1" latinLnBrk="0" hangingPunct="1">
        <a:lnSpc>
          <a:spcPts val="2600"/>
        </a:lnSpc>
        <a:spcBef>
          <a:spcPts val="0"/>
        </a:spcBef>
        <a:buClr>
          <a:srgbClr val="A70230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C52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 userDrawn="1"/>
        </p:nvSpPr>
        <p:spPr>
          <a:xfrm>
            <a:off x="0" y="6229598"/>
            <a:ext cx="9144000" cy="63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noAutofit/>
          </a:bodyPr>
          <a:lstStyle/>
          <a:p>
            <a:endParaRPr lang="de-DE">
              <a:solidFill>
                <a:srgbClr val="58585A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8057050" cy="9640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655464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pic>
        <p:nvPicPr>
          <p:cNvPr id="10" name="Picture 2" descr="O:\Marketing\01_Logos\01 LIAG\_Lux\Logo_neu_28.09.07_lux Kopie.pn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6345368"/>
            <a:ext cx="614005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39552" y="6520259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Product Strategy 2014 / Overview &amp; Update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539552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77D003C4-0BD6-4DB1-BCC2-A386F90700D5}" type="datetime1">
              <a:rPr lang="en-GB" smtClean="0">
                <a:solidFill>
                  <a:srgbClr val="FFFFFF"/>
                </a:solidFill>
              </a:rPr>
              <a:pPr/>
              <a:t>18/06/2020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3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25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1400"/>
        </a:spcBef>
        <a:spcAft>
          <a:spcPts val="0"/>
        </a:spcAft>
        <a:buFontTx/>
        <a:buNone/>
        <a:defRPr sz="2000" kern="1200">
          <a:solidFill>
            <a:srgbClr val="58585A"/>
          </a:solidFill>
          <a:latin typeface="+mn-lt"/>
          <a:ea typeface="+mn-ea"/>
          <a:cs typeface="+mn-cs"/>
        </a:defRPr>
      </a:lvl1pPr>
      <a:lvl2pPr marL="647700" indent="-184150" algn="l" defTabSz="914400" rtl="0" eaLnBrk="1" latinLnBrk="0" hangingPunct="1">
        <a:lnSpc>
          <a:spcPts val="2600"/>
        </a:lnSpc>
        <a:spcBef>
          <a:spcPts val="0"/>
        </a:spcBef>
        <a:buClr>
          <a:srgbClr val="A70230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01688" indent="-168275" algn="l" defTabSz="914400" rtl="0" eaLnBrk="1" latinLnBrk="0" hangingPunct="1">
        <a:lnSpc>
          <a:spcPts val="2600"/>
        </a:lnSpc>
        <a:spcBef>
          <a:spcPts val="0"/>
        </a:spcBef>
        <a:buClr>
          <a:srgbClr val="A70230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84250" indent="-182563" algn="l" defTabSz="914400" rtl="0" eaLnBrk="1" latinLnBrk="0" hangingPunct="1">
        <a:lnSpc>
          <a:spcPts val="2600"/>
        </a:lnSpc>
        <a:spcBef>
          <a:spcPts val="0"/>
        </a:spcBef>
        <a:buClr>
          <a:srgbClr val="A70230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C52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 userDrawn="1"/>
        </p:nvSpPr>
        <p:spPr>
          <a:xfrm>
            <a:off x="0" y="6229598"/>
            <a:ext cx="9144000" cy="63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noAutofit/>
          </a:bodyPr>
          <a:lstStyle/>
          <a:p>
            <a:endParaRPr lang="de-DE">
              <a:solidFill>
                <a:srgbClr val="58585A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8057050" cy="9640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655464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pic>
        <p:nvPicPr>
          <p:cNvPr id="10" name="Picture 2" descr="O:\Marketing\01_Logos\01 LIAG\_Lux\Logo_neu_28.09.07_lux Kopie.pn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6345368"/>
            <a:ext cx="614005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39552" y="6520259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Product Strategy 2014 / Overview &amp; Update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539552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77D003C4-0BD6-4DB1-BCC2-A386F90700D5}" type="datetime1">
              <a:rPr lang="en-GB" smtClean="0">
                <a:solidFill>
                  <a:srgbClr val="FFFFFF"/>
                </a:solidFill>
              </a:rPr>
              <a:pPr/>
              <a:t>18/06/2020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2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25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1400"/>
        </a:spcBef>
        <a:spcAft>
          <a:spcPts val="0"/>
        </a:spcAft>
        <a:buFontTx/>
        <a:buNone/>
        <a:defRPr sz="2000" kern="1200">
          <a:solidFill>
            <a:srgbClr val="58585A"/>
          </a:solidFill>
          <a:latin typeface="+mn-lt"/>
          <a:ea typeface="+mn-ea"/>
          <a:cs typeface="+mn-cs"/>
        </a:defRPr>
      </a:lvl1pPr>
      <a:lvl2pPr marL="647700" indent="-184150" algn="l" defTabSz="914400" rtl="0" eaLnBrk="1" latinLnBrk="0" hangingPunct="1">
        <a:lnSpc>
          <a:spcPts val="2600"/>
        </a:lnSpc>
        <a:spcBef>
          <a:spcPts val="0"/>
        </a:spcBef>
        <a:buClr>
          <a:srgbClr val="A70230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01688" indent="-168275" algn="l" defTabSz="914400" rtl="0" eaLnBrk="1" latinLnBrk="0" hangingPunct="1">
        <a:lnSpc>
          <a:spcPts val="2600"/>
        </a:lnSpc>
        <a:spcBef>
          <a:spcPts val="0"/>
        </a:spcBef>
        <a:buClr>
          <a:srgbClr val="A70230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84250" indent="-182563" algn="l" defTabSz="914400" rtl="0" eaLnBrk="1" latinLnBrk="0" hangingPunct="1">
        <a:lnSpc>
          <a:spcPts val="2600"/>
        </a:lnSpc>
        <a:spcBef>
          <a:spcPts val="0"/>
        </a:spcBef>
        <a:buClr>
          <a:srgbClr val="A70230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A6EE6-4D01-4D52-9236-D73E8C643F93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DA9B7-BDFA-474B-9510-EE0EF7DA3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59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48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C52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 userDrawn="1"/>
        </p:nvSpPr>
        <p:spPr>
          <a:xfrm>
            <a:off x="0" y="6229598"/>
            <a:ext cx="9144000" cy="63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noAutofit/>
          </a:bodyPr>
          <a:lstStyle/>
          <a:p>
            <a:endParaRPr lang="de-DE">
              <a:solidFill>
                <a:srgbClr val="58585A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8057050" cy="9640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655464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pic>
        <p:nvPicPr>
          <p:cNvPr id="10" name="Picture 2" descr="O:\Marketing\01_Logos\01 LIAG\_Lux\Logo_neu_28.09.07_lux Kopie.pn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6345368"/>
            <a:ext cx="614005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39552" y="6520259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Product Strategy 2014 / Overview &amp; Update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539552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77D003C4-0BD6-4DB1-BCC2-A386F90700D5}" type="datetime1">
              <a:rPr lang="en-GB" smtClean="0">
                <a:solidFill>
                  <a:srgbClr val="FFFFFF"/>
                </a:solidFill>
              </a:rPr>
              <a:pPr/>
              <a:t>18/06/2020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54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25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1400"/>
        </a:spcBef>
        <a:spcAft>
          <a:spcPts val="0"/>
        </a:spcAft>
        <a:buFontTx/>
        <a:buNone/>
        <a:defRPr sz="2000" kern="1200">
          <a:solidFill>
            <a:srgbClr val="58585A"/>
          </a:solidFill>
          <a:latin typeface="+mn-lt"/>
          <a:ea typeface="+mn-ea"/>
          <a:cs typeface="+mn-cs"/>
        </a:defRPr>
      </a:lvl1pPr>
      <a:lvl2pPr marL="647700" indent="-184150" algn="l" defTabSz="914400" rtl="0" eaLnBrk="1" latinLnBrk="0" hangingPunct="1">
        <a:lnSpc>
          <a:spcPts val="2600"/>
        </a:lnSpc>
        <a:spcBef>
          <a:spcPts val="0"/>
        </a:spcBef>
        <a:buClr>
          <a:srgbClr val="A70230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01688" indent="-168275" algn="l" defTabSz="914400" rtl="0" eaLnBrk="1" latinLnBrk="0" hangingPunct="1">
        <a:lnSpc>
          <a:spcPts val="2600"/>
        </a:lnSpc>
        <a:spcBef>
          <a:spcPts val="0"/>
        </a:spcBef>
        <a:buClr>
          <a:srgbClr val="A70230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84250" indent="-182563" algn="l" defTabSz="914400" rtl="0" eaLnBrk="1" latinLnBrk="0" hangingPunct="1">
        <a:lnSpc>
          <a:spcPts val="2600"/>
        </a:lnSpc>
        <a:spcBef>
          <a:spcPts val="0"/>
        </a:spcBef>
        <a:buClr>
          <a:srgbClr val="A70230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A6EE6-4D01-4D52-9236-D73E8C643F9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DA9B7-BDFA-474B-9510-EE0EF7DA3C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4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C52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 userDrawn="1"/>
        </p:nvSpPr>
        <p:spPr>
          <a:xfrm>
            <a:off x="0" y="6229598"/>
            <a:ext cx="9144000" cy="63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noAutofit/>
          </a:bodyPr>
          <a:lstStyle/>
          <a:p>
            <a:endParaRPr lang="de-DE">
              <a:solidFill>
                <a:srgbClr val="58585A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8057050" cy="9640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655464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pic>
        <p:nvPicPr>
          <p:cNvPr id="10" name="Picture 2" descr="O:\Marketing\01_Logos\01 LIAG\_Lux\Logo_neu_28.09.07_lux Kopie.pn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6345368"/>
            <a:ext cx="614005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39552" y="6520259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Product Strategy 2014 / Overview &amp; Update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539552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77D003C4-0BD6-4DB1-BCC2-A386F90700D5}" type="datetime1">
              <a:rPr lang="en-GB" smtClean="0">
                <a:solidFill>
                  <a:srgbClr val="FFFFFF"/>
                </a:solidFill>
              </a:rPr>
              <a:pPr/>
              <a:t>18/06/2020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00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25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1400"/>
        </a:spcBef>
        <a:spcAft>
          <a:spcPts val="0"/>
        </a:spcAft>
        <a:buFontTx/>
        <a:buNone/>
        <a:defRPr sz="2000" kern="1200">
          <a:solidFill>
            <a:srgbClr val="58585A"/>
          </a:solidFill>
          <a:latin typeface="+mn-lt"/>
          <a:ea typeface="+mn-ea"/>
          <a:cs typeface="+mn-cs"/>
        </a:defRPr>
      </a:lvl1pPr>
      <a:lvl2pPr marL="647700" indent="-184150" algn="l" defTabSz="914400" rtl="0" eaLnBrk="1" latinLnBrk="0" hangingPunct="1">
        <a:lnSpc>
          <a:spcPts val="2600"/>
        </a:lnSpc>
        <a:spcBef>
          <a:spcPts val="0"/>
        </a:spcBef>
        <a:buClr>
          <a:srgbClr val="A70230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01688" indent="-168275" algn="l" defTabSz="914400" rtl="0" eaLnBrk="1" latinLnBrk="0" hangingPunct="1">
        <a:lnSpc>
          <a:spcPts val="2600"/>
        </a:lnSpc>
        <a:spcBef>
          <a:spcPts val="0"/>
        </a:spcBef>
        <a:buClr>
          <a:srgbClr val="A70230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84250" indent="-182563" algn="l" defTabSz="914400" rtl="0" eaLnBrk="1" latinLnBrk="0" hangingPunct="1">
        <a:lnSpc>
          <a:spcPts val="2600"/>
        </a:lnSpc>
        <a:spcBef>
          <a:spcPts val="0"/>
        </a:spcBef>
        <a:buClr>
          <a:srgbClr val="A70230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A6EE6-4D01-4D52-9236-D73E8C643F9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DA9B7-BDFA-474B-9510-EE0EF7DA3C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96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C52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 userDrawn="1"/>
        </p:nvSpPr>
        <p:spPr>
          <a:xfrm>
            <a:off x="0" y="6229598"/>
            <a:ext cx="9144000" cy="63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noAutofit/>
          </a:bodyPr>
          <a:lstStyle/>
          <a:p>
            <a:endParaRPr lang="de-DE">
              <a:solidFill>
                <a:srgbClr val="58585A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8057050" cy="9640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655464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pic>
        <p:nvPicPr>
          <p:cNvPr id="10" name="Picture 2" descr="O:\Marketing\01_Logos\01 LIAG\_Lux\Logo_neu_28.09.07_lux Kopie.pn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6345368"/>
            <a:ext cx="614005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39552" y="6520259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Product Strategy 2014 / Overview &amp; Update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539552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77D003C4-0BD6-4DB1-BCC2-A386F90700D5}" type="datetime1">
              <a:rPr lang="en-GB" smtClean="0">
                <a:solidFill>
                  <a:srgbClr val="FFFFFF"/>
                </a:solidFill>
              </a:rPr>
              <a:pPr/>
              <a:t>18/06/2020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97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25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1400"/>
        </a:spcBef>
        <a:spcAft>
          <a:spcPts val="0"/>
        </a:spcAft>
        <a:buFontTx/>
        <a:buNone/>
        <a:defRPr sz="2000" kern="1200">
          <a:solidFill>
            <a:srgbClr val="58585A"/>
          </a:solidFill>
          <a:latin typeface="+mn-lt"/>
          <a:ea typeface="+mn-ea"/>
          <a:cs typeface="+mn-cs"/>
        </a:defRPr>
      </a:lvl1pPr>
      <a:lvl2pPr marL="647700" indent="-184150" algn="l" defTabSz="914400" rtl="0" eaLnBrk="1" latinLnBrk="0" hangingPunct="1">
        <a:lnSpc>
          <a:spcPts val="2600"/>
        </a:lnSpc>
        <a:spcBef>
          <a:spcPts val="0"/>
        </a:spcBef>
        <a:buClr>
          <a:srgbClr val="A70230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01688" indent="-168275" algn="l" defTabSz="914400" rtl="0" eaLnBrk="1" latinLnBrk="0" hangingPunct="1">
        <a:lnSpc>
          <a:spcPts val="2600"/>
        </a:lnSpc>
        <a:spcBef>
          <a:spcPts val="0"/>
        </a:spcBef>
        <a:buClr>
          <a:srgbClr val="A70230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84250" indent="-182563" algn="l" defTabSz="914400" rtl="0" eaLnBrk="1" latinLnBrk="0" hangingPunct="1">
        <a:lnSpc>
          <a:spcPts val="2600"/>
        </a:lnSpc>
        <a:spcBef>
          <a:spcPts val="0"/>
        </a:spcBef>
        <a:buClr>
          <a:srgbClr val="A70230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A6EE6-4D01-4D52-9236-D73E8C643F9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DA9B7-BDFA-474B-9510-EE0EF7DA3CB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52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C52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 userDrawn="1"/>
        </p:nvSpPr>
        <p:spPr>
          <a:xfrm>
            <a:off x="0" y="6229598"/>
            <a:ext cx="9144000" cy="63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noAutofit/>
          </a:bodyPr>
          <a:lstStyle/>
          <a:p>
            <a:endParaRPr lang="de-DE">
              <a:solidFill>
                <a:srgbClr val="58585A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8057050" cy="9640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655464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pic>
        <p:nvPicPr>
          <p:cNvPr id="10" name="Picture 2" descr="O:\Marketing\01_Logos\01 LIAG\_Lux\Logo_neu_28.09.07_lux Kopie.pn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6345368"/>
            <a:ext cx="614005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39552" y="6520259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Product Update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539552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70B25D91-DFFD-4DB5-BEF8-A853BF0CB5EB}" type="datetime3">
              <a:rPr lang="de-DE" smtClean="0">
                <a:solidFill>
                  <a:srgbClr val="FFFFFF"/>
                </a:solidFill>
              </a:rPr>
              <a:pPr/>
              <a:t>18/06/20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72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25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1400"/>
        </a:spcBef>
        <a:spcAft>
          <a:spcPts val="0"/>
        </a:spcAft>
        <a:buFontTx/>
        <a:buNone/>
        <a:defRPr sz="2000" kern="1200">
          <a:solidFill>
            <a:srgbClr val="58585A"/>
          </a:solidFill>
          <a:latin typeface="+mn-lt"/>
          <a:ea typeface="+mn-ea"/>
          <a:cs typeface="+mn-cs"/>
        </a:defRPr>
      </a:lvl1pPr>
      <a:lvl2pPr marL="647700" indent="-184150" algn="l" defTabSz="914400" rtl="0" eaLnBrk="1" latinLnBrk="0" hangingPunct="1">
        <a:lnSpc>
          <a:spcPts val="2600"/>
        </a:lnSpc>
        <a:spcBef>
          <a:spcPts val="0"/>
        </a:spcBef>
        <a:buClr>
          <a:srgbClr val="A70230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01688" indent="-168275" algn="l" defTabSz="914400" rtl="0" eaLnBrk="1" latinLnBrk="0" hangingPunct="1">
        <a:lnSpc>
          <a:spcPts val="2600"/>
        </a:lnSpc>
        <a:spcBef>
          <a:spcPts val="0"/>
        </a:spcBef>
        <a:buClr>
          <a:srgbClr val="A70230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84250" indent="-182563" algn="l" defTabSz="914400" rtl="0" eaLnBrk="1" latinLnBrk="0" hangingPunct="1">
        <a:lnSpc>
          <a:spcPts val="2600"/>
        </a:lnSpc>
        <a:spcBef>
          <a:spcPts val="0"/>
        </a:spcBef>
        <a:buClr>
          <a:srgbClr val="A70230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3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9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12" Type="http://schemas.openxmlformats.org/officeDocument/2006/relationships/image" Target="../media/image18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2.wmf"/><Relationship Id="rId11" Type="http://schemas.openxmlformats.org/officeDocument/2006/relationships/image" Target="../media/image17.wmf"/><Relationship Id="rId5" Type="http://schemas.openxmlformats.org/officeDocument/2006/relationships/image" Target="../media/image11.wmf"/><Relationship Id="rId15" Type="http://schemas.openxmlformats.org/officeDocument/2006/relationships/image" Target="../media/image21.wmf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Relationship Id="rId14" Type="http://schemas.openxmlformats.org/officeDocument/2006/relationships/image" Target="../media/image20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smtClean="0"/>
              <a:t>Aeroguard 4s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smtClean="0"/>
              <a:t>Next Generation Air </a:t>
            </a:r>
            <a:r>
              <a:rPr lang="de-CH" err="1" smtClean="0"/>
              <a:t>Purifier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4947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67733" y="-99392"/>
            <a:ext cx="9250423" cy="633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72200" y="-27384"/>
            <a:ext cx="2831122" cy="625794"/>
          </a:xfrm>
        </p:spPr>
        <p:txBody>
          <a:bodyPr/>
          <a:lstStyle/>
          <a:p>
            <a:r>
              <a:rPr lang="en-GB" smtClean="0">
                <a:solidFill>
                  <a:schemeClr val="bg1"/>
                </a:solidFill>
              </a:rPr>
              <a:t>Photocatalytic </a:t>
            </a:r>
            <a:br>
              <a:rPr lang="en-GB" smtClean="0">
                <a:solidFill>
                  <a:schemeClr val="bg1"/>
                </a:solidFill>
              </a:rPr>
            </a:br>
            <a:r>
              <a:rPr lang="en-GB" smtClean="0">
                <a:solidFill>
                  <a:schemeClr val="bg1"/>
                </a:solidFill>
              </a:rPr>
              <a:t>oxidation</a:t>
            </a:r>
            <a:endParaRPr lang="de-CH">
              <a:solidFill>
                <a:schemeClr val="bg1"/>
              </a:solidFill>
            </a:endParaRP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DD61-3DFD-4AC6-8F03-441AD6A38495}" type="datetime1">
              <a:rPr lang="en-GB" smtClean="0"/>
              <a:t>18/06/2020</a:t>
            </a:fld>
            <a:endParaRPr lang="en-GB"/>
          </a:p>
        </p:txBody>
      </p:sp>
      <p:sp>
        <p:nvSpPr>
          <p:cNvPr id="7" name="Textfeld 6"/>
          <p:cNvSpPr txBox="1"/>
          <p:nvPr/>
        </p:nvSpPr>
        <p:spPr>
          <a:xfrm>
            <a:off x="4211960" y="1988840"/>
            <a:ext cx="4006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mtClean="0">
                <a:solidFill>
                  <a:srgbClr val="ABD7FF"/>
                </a:solidFill>
              </a:rPr>
              <a:t>The </a:t>
            </a:r>
            <a:r>
              <a:rPr lang="de-CH" err="1" smtClean="0">
                <a:solidFill>
                  <a:srgbClr val="ABD7FF"/>
                </a:solidFill>
              </a:rPr>
              <a:t>rays</a:t>
            </a:r>
            <a:r>
              <a:rPr lang="de-CH" smtClean="0">
                <a:solidFill>
                  <a:srgbClr val="ABD7FF"/>
                </a:solidFill>
              </a:rPr>
              <a:t> </a:t>
            </a:r>
            <a:r>
              <a:rPr lang="de-CH" err="1" smtClean="0">
                <a:solidFill>
                  <a:srgbClr val="ABD7FF"/>
                </a:solidFill>
              </a:rPr>
              <a:t>from</a:t>
            </a:r>
            <a:r>
              <a:rPr lang="de-CH" smtClean="0">
                <a:solidFill>
                  <a:srgbClr val="ABD7FF"/>
                </a:solidFill>
              </a:rPr>
              <a:t> </a:t>
            </a:r>
            <a:r>
              <a:rPr lang="de-CH" err="1" smtClean="0">
                <a:solidFill>
                  <a:srgbClr val="ABD7FF"/>
                </a:solidFill>
              </a:rPr>
              <a:t>the</a:t>
            </a:r>
            <a:r>
              <a:rPr lang="de-CH" smtClean="0">
                <a:solidFill>
                  <a:srgbClr val="ABD7FF"/>
                </a:solidFill>
              </a:rPr>
              <a:t> UVA </a:t>
            </a:r>
            <a:r>
              <a:rPr lang="de-CH" err="1" smtClean="0">
                <a:solidFill>
                  <a:srgbClr val="ABD7FF"/>
                </a:solidFill>
              </a:rPr>
              <a:t>lamp</a:t>
            </a:r>
            <a:r>
              <a:rPr lang="de-CH" smtClean="0">
                <a:solidFill>
                  <a:srgbClr val="ABD7FF"/>
                </a:solidFill>
              </a:rPr>
              <a:t> </a:t>
            </a:r>
            <a:r>
              <a:rPr lang="de-CH" err="1" smtClean="0">
                <a:solidFill>
                  <a:srgbClr val="ABD7FF"/>
                </a:solidFill>
              </a:rPr>
              <a:t>activate</a:t>
            </a:r>
            <a:r>
              <a:rPr lang="de-CH" smtClean="0">
                <a:solidFill>
                  <a:srgbClr val="ABD7FF"/>
                </a:solidFill>
              </a:rPr>
              <a:t> </a:t>
            </a:r>
            <a:r>
              <a:rPr lang="de-CH" err="1" smtClean="0">
                <a:solidFill>
                  <a:srgbClr val="ABD7FF"/>
                </a:solidFill>
              </a:rPr>
              <a:t>the</a:t>
            </a:r>
            <a:r>
              <a:rPr lang="de-CH" smtClean="0">
                <a:solidFill>
                  <a:srgbClr val="ABD7FF"/>
                </a:solidFill>
              </a:rPr>
              <a:t> </a:t>
            </a:r>
            <a:r>
              <a:rPr lang="de-CH" err="1" smtClean="0">
                <a:solidFill>
                  <a:srgbClr val="ABD7FF"/>
                </a:solidFill>
              </a:rPr>
              <a:t>Titanium</a:t>
            </a:r>
            <a:r>
              <a:rPr lang="de-CH" smtClean="0">
                <a:solidFill>
                  <a:srgbClr val="ABD7FF"/>
                </a:solidFill>
              </a:rPr>
              <a:t> Dioxide </a:t>
            </a:r>
            <a:r>
              <a:rPr lang="de-CH" err="1" smtClean="0">
                <a:solidFill>
                  <a:srgbClr val="ABD7FF"/>
                </a:solidFill>
              </a:rPr>
              <a:t>applied</a:t>
            </a:r>
            <a:r>
              <a:rPr lang="de-CH" smtClean="0">
                <a:solidFill>
                  <a:srgbClr val="ABD7FF"/>
                </a:solidFill>
              </a:rPr>
              <a:t> on </a:t>
            </a:r>
            <a:r>
              <a:rPr lang="de-CH" err="1" smtClean="0">
                <a:solidFill>
                  <a:srgbClr val="ABD7FF"/>
                </a:solidFill>
              </a:rPr>
              <a:t>the</a:t>
            </a:r>
            <a:r>
              <a:rPr lang="de-CH" smtClean="0">
                <a:solidFill>
                  <a:srgbClr val="ABD7FF"/>
                </a:solidFill>
              </a:rPr>
              <a:t> </a:t>
            </a:r>
            <a:r>
              <a:rPr lang="de-CH" err="1" smtClean="0">
                <a:solidFill>
                  <a:srgbClr val="ABD7FF"/>
                </a:solidFill>
              </a:rPr>
              <a:t>aluminium</a:t>
            </a:r>
            <a:r>
              <a:rPr lang="de-CH" smtClean="0">
                <a:solidFill>
                  <a:srgbClr val="ABD7FF"/>
                </a:solidFill>
              </a:rPr>
              <a:t> </a:t>
            </a:r>
            <a:r>
              <a:rPr lang="de-CH" err="1" smtClean="0">
                <a:solidFill>
                  <a:srgbClr val="ABD7FF"/>
                </a:solidFill>
              </a:rPr>
              <a:t>grid</a:t>
            </a:r>
            <a:endParaRPr lang="de-CH">
              <a:solidFill>
                <a:srgbClr val="ABD7FF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325238" y="4581128"/>
            <a:ext cx="2818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mtClean="0">
                <a:solidFill>
                  <a:srgbClr val="ABD7FF"/>
                </a:solidFill>
              </a:rPr>
              <a:t>The </a:t>
            </a:r>
            <a:r>
              <a:rPr lang="de-CH" err="1" smtClean="0">
                <a:solidFill>
                  <a:srgbClr val="ABD7FF"/>
                </a:solidFill>
              </a:rPr>
              <a:t>reflector</a:t>
            </a:r>
            <a:r>
              <a:rPr lang="de-CH" smtClean="0">
                <a:solidFill>
                  <a:srgbClr val="ABD7FF"/>
                </a:solidFill>
              </a:rPr>
              <a:t> </a:t>
            </a:r>
            <a:r>
              <a:rPr lang="de-CH" err="1" smtClean="0">
                <a:solidFill>
                  <a:srgbClr val="ABD7FF"/>
                </a:solidFill>
              </a:rPr>
              <a:t>redirects</a:t>
            </a:r>
            <a:r>
              <a:rPr lang="de-CH" smtClean="0">
                <a:solidFill>
                  <a:srgbClr val="ABD7FF"/>
                </a:solidFill>
              </a:rPr>
              <a:t> </a:t>
            </a:r>
            <a:r>
              <a:rPr lang="de-CH" err="1" smtClean="0">
                <a:solidFill>
                  <a:srgbClr val="ABD7FF"/>
                </a:solidFill>
              </a:rPr>
              <a:t>the</a:t>
            </a:r>
            <a:r>
              <a:rPr lang="de-CH" smtClean="0">
                <a:solidFill>
                  <a:srgbClr val="ABD7FF"/>
                </a:solidFill>
              </a:rPr>
              <a:t> </a:t>
            </a:r>
            <a:r>
              <a:rPr lang="de-CH" err="1" smtClean="0">
                <a:solidFill>
                  <a:srgbClr val="ABD7FF"/>
                </a:solidFill>
              </a:rPr>
              <a:t>rays</a:t>
            </a:r>
            <a:r>
              <a:rPr lang="de-CH" smtClean="0">
                <a:solidFill>
                  <a:srgbClr val="ABD7FF"/>
                </a:solidFill>
              </a:rPr>
              <a:t> </a:t>
            </a:r>
            <a:r>
              <a:rPr lang="de-CH" err="1" smtClean="0">
                <a:solidFill>
                  <a:srgbClr val="ABD7FF"/>
                </a:solidFill>
              </a:rPr>
              <a:t>and</a:t>
            </a:r>
            <a:r>
              <a:rPr lang="de-CH" smtClean="0">
                <a:solidFill>
                  <a:srgbClr val="ABD7FF"/>
                </a:solidFill>
              </a:rPr>
              <a:t> </a:t>
            </a:r>
            <a:r>
              <a:rPr lang="de-CH" err="1" smtClean="0">
                <a:solidFill>
                  <a:srgbClr val="ABD7FF"/>
                </a:solidFill>
              </a:rPr>
              <a:t>reinforces</a:t>
            </a:r>
            <a:r>
              <a:rPr lang="de-CH" smtClean="0">
                <a:solidFill>
                  <a:srgbClr val="ABD7FF"/>
                </a:solidFill>
              </a:rPr>
              <a:t> </a:t>
            </a:r>
            <a:r>
              <a:rPr lang="de-CH" err="1" smtClean="0">
                <a:solidFill>
                  <a:srgbClr val="ABD7FF"/>
                </a:solidFill>
              </a:rPr>
              <a:t>the</a:t>
            </a:r>
            <a:r>
              <a:rPr lang="de-CH" smtClean="0">
                <a:solidFill>
                  <a:srgbClr val="ABD7FF"/>
                </a:solidFill>
              </a:rPr>
              <a:t> </a:t>
            </a:r>
            <a:r>
              <a:rPr lang="de-CH" err="1" smtClean="0">
                <a:solidFill>
                  <a:srgbClr val="ABD7FF"/>
                </a:solidFill>
              </a:rPr>
              <a:t>process</a:t>
            </a:r>
            <a:r>
              <a:rPr lang="de-CH" smtClean="0">
                <a:solidFill>
                  <a:srgbClr val="ABD7FF"/>
                </a:solidFill>
              </a:rPr>
              <a:t>.</a:t>
            </a:r>
            <a:endParaRPr lang="de-CH">
              <a:solidFill>
                <a:srgbClr val="ABD7FF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86844" y="4587766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mtClean="0"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Virus </a:t>
            </a:r>
            <a:r>
              <a:rPr lang="de-CH" err="1" smtClean="0"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and</a:t>
            </a:r>
            <a:r>
              <a:rPr lang="de-CH" smtClean="0"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de-CH" err="1" smtClean="0"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bacteria</a:t>
            </a:r>
            <a:r>
              <a:rPr lang="de-CH"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de-CH" err="1" smtClean="0"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that</a:t>
            </a:r>
            <a:r>
              <a:rPr lang="de-CH" smtClean="0"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de-CH" err="1" smtClean="0"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are</a:t>
            </a:r>
            <a:r>
              <a:rPr lang="de-CH" smtClean="0"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de-CH" err="1" smtClean="0"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hit</a:t>
            </a:r>
            <a:r>
              <a:rPr lang="de-CH" smtClean="0"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de-CH" err="1" smtClean="0"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by</a:t>
            </a:r>
            <a:r>
              <a:rPr lang="de-CH" smtClean="0"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de-CH" err="1" smtClean="0"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this</a:t>
            </a:r>
            <a:r>
              <a:rPr lang="de-CH" smtClean="0"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de-CH" err="1" smtClean="0"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process</a:t>
            </a:r>
            <a:r>
              <a:rPr lang="de-CH" smtClean="0"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de-CH" err="1" smtClean="0"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are</a:t>
            </a:r>
            <a:r>
              <a:rPr lang="de-CH" smtClean="0"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de-CH" err="1" smtClean="0"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destroyed</a:t>
            </a:r>
            <a:r>
              <a:rPr lang="de-CH" smtClean="0"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de-CH" err="1" smtClean="0"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and</a:t>
            </a:r>
            <a:r>
              <a:rPr lang="de-CH" smtClean="0"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de-CH" err="1" smtClean="0"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made</a:t>
            </a:r>
            <a:r>
              <a:rPr lang="de-CH" smtClean="0"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de-CH" err="1" smtClean="0"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harmless</a:t>
            </a:r>
            <a:endParaRPr lang="de-CH">
              <a:solidFill>
                <a:schemeClr val="accent5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170" name="Picture 2" descr="P:\Marketing\01_Logos\01 LIAG\Lux_Product Logos\NANOPURE+\Nanopure+_Solo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-79313"/>
            <a:ext cx="2686276" cy="77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712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Photocatalytic oxidation</a:t>
            </a:r>
            <a:endParaRPr lang="en-GB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BDDD61-3DFD-4AC6-8F03-441AD6A38495}" type="datetime1">
              <a:rPr lang="en-GB" smtClean="0"/>
              <a:t>18/06/2020</a:t>
            </a:fld>
            <a:endParaRPr lang="en-GB"/>
          </a:p>
        </p:txBody>
      </p:sp>
      <p:grpSp>
        <p:nvGrpSpPr>
          <p:cNvPr id="12" name="Gruppieren 11"/>
          <p:cNvGrpSpPr/>
          <p:nvPr/>
        </p:nvGrpSpPr>
        <p:grpSpPr>
          <a:xfrm>
            <a:off x="755576" y="1556792"/>
            <a:ext cx="7992888" cy="4245807"/>
            <a:chOff x="755576" y="1559457"/>
            <a:chExt cx="7632848" cy="4008945"/>
          </a:xfrm>
        </p:grpSpPr>
        <p:pic>
          <p:nvPicPr>
            <p:cNvPr id="1030" name="Picture 6" descr="Bildergebnis für photocatalytic oxidat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559457"/>
              <a:ext cx="7632848" cy="4008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3923928" y="1700808"/>
              <a:ext cx="4464496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16" name="Textfeld 15"/>
          <p:cNvSpPr txBox="1"/>
          <p:nvPr/>
        </p:nvSpPr>
        <p:spPr>
          <a:xfrm rot="16200000">
            <a:off x="-200398" y="3592887"/>
            <a:ext cx="14171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mtClean="0"/>
              <a:t>PCO </a:t>
            </a:r>
            <a:r>
              <a:rPr lang="de-CH" err="1" smtClean="0"/>
              <a:t>Grid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007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Technology</a:t>
            </a:r>
            <a:br>
              <a:rPr lang="en-GB"/>
            </a:br>
            <a:r>
              <a:rPr lang="en-GB"/>
              <a:t>Filtration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19553" y="1890355"/>
            <a:ext cx="5616176" cy="4330228"/>
          </a:xfrm>
        </p:spPr>
        <p:txBody>
          <a:bodyPr/>
          <a:lstStyle/>
          <a:p>
            <a:pPr marL="342900" indent="-342900">
              <a:buClr>
                <a:srgbClr val="94022C"/>
              </a:buClr>
              <a:buFont typeface="Wingdings" panose="05000000000000000000" pitchFamily="2" charset="2"/>
              <a:buChar char="§"/>
            </a:pPr>
            <a:r>
              <a:rPr lang="en-GB" smtClean="0"/>
              <a:t>Lux </a:t>
            </a:r>
            <a:r>
              <a:rPr lang="en-GB"/>
              <a:t>exclusive </a:t>
            </a:r>
            <a:r>
              <a:rPr lang="en-GB" smtClean="0"/>
              <a:t>technology</a:t>
            </a:r>
          </a:p>
          <a:p>
            <a:pPr marL="342900" indent="-342900">
              <a:buClr>
                <a:srgbClr val="94022C"/>
              </a:buClr>
              <a:buFont typeface="Wingdings" panose="05000000000000000000" pitchFamily="2" charset="2"/>
              <a:buChar char="§"/>
            </a:pPr>
            <a:r>
              <a:rPr lang="en-GB"/>
              <a:t>Two sources of </a:t>
            </a:r>
            <a:r>
              <a:rPr lang="en-GB" smtClean="0"/>
              <a:t>Ions combined </a:t>
            </a:r>
            <a:endParaRPr lang="en-GB">
              <a:solidFill>
                <a:srgbClr val="002442"/>
              </a:solidFill>
            </a:endParaRPr>
          </a:p>
          <a:p>
            <a:pPr marL="342900" indent="-342900">
              <a:buClr>
                <a:srgbClr val="94022C"/>
              </a:buClr>
              <a:buFont typeface="Wingdings" panose="05000000000000000000" pitchFamily="2" charset="2"/>
              <a:buChar char="§"/>
            </a:pPr>
            <a:r>
              <a:rPr lang="en-GB"/>
              <a:t>Removes viruses and bacteria from the air </a:t>
            </a:r>
            <a:endParaRPr lang="en-GB" smtClean="0"/>
          </a:p>
          <a:p>
            <a:pPr marL="342900" indent="-342900">
              <a:buClr>
                <a:srgbClr val="94022C"/>
              </a:buClr>
              <a:buFont typeface="Wingdings" panose="05000000000000000000" pitchFamily="2" charset="2"/>
              <a:buChar char="§"/>
            </a:pPr>
            <a:r>
              <a:rPr lang="en-GB" smtClean="0"/>
              <a:t>Reduces bacteria growth on surfaces</a:t>
            </a:r>
          </a:p>
          <a:p>
            <a:pPr marL="342900" indent="-342900">
              <a:buClr>
                <a:srgbClr val="94022C"/>
              </a:buClr>
              <a:buFont typeface="Wingdings" panose="05000000000000000000" pitchFamily="2" charset="2"/>
              <a:buChar char="§"/>
            </a:pPr>
            <a:r>
              <a:rPr lang="en-GB" smtClean="0"/>
              <a:t>High concentrated negative </a:t>
            </a:r>
            <a:r>
              <a:rPr lang="en-GB"/>
              <a:t>&amp; positive </a:t>
            </a:r>
            <a:r>
              <a:rPr lang="en-GB" smtClean="0"/>
              <a:t>ions</a:t>
            </a:r>
          </a:p>
          <a:p>
            <a:pPr marL="342900" indent="-342900">
              <a:buClr>
                <a:srgbClr val="94022C"/>
              </a:buClr>
              <a:buFont typeface="Wingdings" panose="05000000000000000000" pitchFamily="2" charset="2"/>
              <a:buChar char="§"/>
            </a:pPr>
            <a:r>
              <a:rPr lang="en-GB" smtClean="0"/>
              <a:t>Highest cleaning efficiency</a:t>
            </a:r>
          </a:p>
          <a:p>
            <a:pPr marL="342900" indent="-342900">
              <a:buClr>
                <a:srgbClr val="94022C"/>
              </a:buClr>
              <a:buFont typeface="Wingdings" panose="05000000000000000000" pitchFamily="2" charset="2"/>
              <a:buChar char="§"/>
            </a:pPr>
            <a:r>
              <a:rPr lang="en-GB" smtClean="0"/>
              <a:t>Swiss Air Treatment Technology</a:t>
            </a:r>
            <a:endParaRPr lang="en-GB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>
          <a:xfrm>
            <a:off x="179512" y="6237312"/>
            <a:ext cx="2133600" cy="365125"/>
          </a:xfrm>
        </p:spPr>
        <p:txBody>
          <a:bodyPr/>
          <a:lstStyle/>
          <a:p>
            <a:fld id="{513AD493-228C-4608-8293-76212990E640}" type="datetime1">
              <a:rPr lang="en-GB" i="1" smtClean="0"/>
              <a:t>18/06/2020</a:t>
            </a:fld>
            <a:endParaRPr lang="en-GB" i="1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2592288" cy="36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\\sv-data\User\Oliver.Herrmann\Desktop\ioniseur-comment-foctionne...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88632" y="-11435"/>
            <a:ext cx="3455368" cy="623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22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266237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BDDD61-3DFD-4AC6-8F03-441AD6A38495}" type="datetime1">
              <a:rPr lang="en-GB" smtClean="0"/>
              <a:t>18/06/2020</a:t>
            </a:fld>
            <a:endParaRPr lang="en-GB"/>
          </a:p>
        </p:txBody>
      </p:sp>
      <p:sp>
        <p:nvSpPr>
          <p:cNvPr id="12" name="Textfeld 11"/>
          <p:cNvSpPr txBox="1"/>
          <p:nvPr/>
        </p:nvSpPr>
        <p:spPr>
          <a:xfrm>
            <a:off x="251520" y="18864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mtClean="0">
                <a:solidFill>
                  <a:schemeClr val="bg1"/>
                </a:solidFill>
              </a:rPr>
              <a:t>Negative </a:t>
            </a:r>
            <a:r>
              <a:rPr lang="de-CH" err="1" smtClean="0">
                <a:solidFill>
                  <a:schemeClr val="bg1"/>
                </a:solidFill>
              </a:rPr>
              <a:t>ions</a:t>
            </a:r>
            <a:r>
              <a:rPr lang="de-CH" smtClean="0">
                <a:solidFill>
                  <a:schemeClr val="bg1"/>
                </a:solidFill>
              </a:rPr>
              <a:t> </a:t>
            </a:r>
            <a:r>
              <a:rPr lang="de-CH" err="1" smtClean="0">
                <a:solidFill>
                  <a:schemeClr val="bg1"/>
                </a:solidFill>
              </a:rPr>
              <a:t>bond</a:t>
            </a:r>
            <a:r>
              <a:rPr lang="de-CH" smtClean="0">
                <a:solidFill>
                  <a:schemeClr val="bg1"/>
                </a:solidFill>
              </a:rPr>
              <a:t> </a:t>
            </a:r>
            <a:r>
              <a:rPr lang="de-CH" err="1" smtClean="0">
                <a:solidFill>
                  <a:schemeClr val="bg1"/>
                </a:solidFill>
              </a:rPr>
              <a:t>with</a:t>
            </a:r>
            <a:r>
              <a:rPr lang="de-CH" smtClean="0">
                <a:solidFill>
                  <a:schemeClr val="bg1"/>
                </a:solidFill>
              </a:rPr>
              <a:t> </a:t>
            </a:r>
            <a:r>
              <a:rPr lang="de-CH" err="1" smtClean="0">
                <a:solidFill>
                  <a:schemeClr val="bg1"/>
                </a:solidFill>
              </a:rPr>
              <a:t>pollutants</a:t>
            </a:r>
            <a:r>
              <a:rPr lang="de-CH" smtClean="0">
                <a:solidFill>
                  <a:schemeClr val="bg1"/>
                </a:solidFill>
              </a:rPr>
              <a:t> in </a:t>
            </a:r>
            <a:r>
              <a:rPr lang="de-CH" err="1" smtClean="0">
                <a:solidFill>
                  <a:schemeClr val="bg1"/>
                </a:solidFill>
              </a:rPr>
              <a:t>the</a:t>
            </a:r>
            <a:r>
              <a:rPr lang="de-CH" smtClean="0">
                <a:solidFill>
                  <a:schemeClr val="bg1"/>
                </a:solidFill>
              </a:rPr>
              <a:t> </a:t>
            </a:r>
            <a:r>
              <a:rPr lang="de-CH" err="1" smtClean="0">
                <a:solidFill>
                  <a:schemeClr val="bg1"/>
                </a:solidFill>
              </a:rPr>
              <a:t>air</a:t>
            </a:r>
            <a:r>
              <a:rPr lang="de-CH" smtClean="0">
                <a:solidFill>
                  <a:schemeClr val="bg1"/>
                </a:solidFill>
              </a:rPr>
              <a:t> </a:t>
            </a:r>
            <a:r>
              <a:rPr lang="de-CH" err="1" smtClean="0">
                <a:solidFill>
                  <a:schemeClr val="bg1"/>
                </a:solidFill>
              </a:rPr>
              <a:t>and</a:t>
            </a:r>
            <a:r>
              <a:rPr lang="de-CH" smtClean="0">
                <a:solidFill>
                  <a:schemeClr val="bg1"/>
                </a:solidFill>
              </a:rPr>
              <a:t> </a:t>
            </a:r>
            <a:r>
              <a:rPr lang="de-CH" err="1" smtClean="0">
                <a:solidFill>
                  <a:schemeClr val="bg1"/>
                </a:solidFill>
              </a:rPr>
              <a:t>make</a:t>
            </a:r>
            <a:r>
              <a:rPr lang="de-CH" smtClean="0">
                <a:solidFill>
                  <a:schemeClr val="bg1"/>
                </a:solidFill>
              </a:rPr>
              <a:t> </a:t>
            </a:r>
            <a:r>
              <a:rPr lang="de-CH" err="1" smtClean="0">
                <a:solidFill>
                  <a:schemeClr val="bg1"/>
                </a:solidFill>
              </a:rPr>
              <a:t>them</a:t>
            </a:r>
            <a:r>
              <a:rPr lang="de-CH" smtClean="0">
                <a:solidFill>
                  <a:schemeClr val="bg1"/>
                </a:solidFill>
              </a:rPr>
              <a:t> </a:t>
            </a:r>
            <a:r>
              <a:rPr lang="de-CH" err="1" smtClean="0">
                <a:solidFill>
                  <a:schemeClr val="bg1"/>
                </a:solidFill>
              </a:rPr>
              <a:t>heavier</a:t>
            </a:r>
            <a:r>
              <a:rPr lang="de-CH" smtClean="0">
                <a:solidFill>
                  <a:schemeClr val="bg1"/>
                </a:solidFill>
              </a:rPr>
              <a:t>. This </a:t>
            </a:r>
            <a:r>
              <a:rPr lang="de-CH" err="1" smtClean="0">
                <a:solidFill>
                  <a:schemeClr val="bg1"/>
                </a:solidFill>
              </a:rPr>
              <a:t>make</a:t>
            </a:r>
            <a:r>
              <a:rPr lang="de-CH" smtClean="0">
                <a:solidFill>
                  <a:schemeClr val="bg1"/>
                </a:solidFill>
              </a:rPr>
              <a:t> </a:t>
            </a:r>
            <a:r>
              <a:rPr lang="de-CH" err="1" smtClean="0">
                <a:solidFill>
                  <a:schemeClr val="bg1"/>
                </a:solidFill>
              </a:rPr>
              <a:t>them</a:t>
            </a:r>
            <a:r>
              <a:rPr lang="de-CH" smtClean="0">
                <a:solidFill>
                  <a:schemeClr val="bg1"/>
                </a:solidFill>
              </a:rPr>
              <a:t> fall </a:t>
            </a:r>
            <a:r>
              <a:rPr lang="de-CH" err="1" smtClean="0">
                <a:solidFill>
                  <a:schemeClr val="bg1"/>
                </a:solidFill>
              </a:rPr>
              <a:t>to</a:t>
            </a:r>
            <a:r>
              <a:rPr lang="de-CH" smtClean="0">
                <a:solidFill>
                  <a:schemeClr val="bg1"/>
                </a:solidFill>
              </a:rPr>
              <a:t> </a:t>
            </a:r>
            <a:r>
              <a:rPr lang="de-CH" err="1" smtClean="0">
                <a:solidFill>
                  <a:schemeClr val="bg1"/>
                </a:solidFill>
              </a:rPr>
              <a:t>the</a:t>
            </a:r>
            <a:r>
              <a:rPr lang="de-CH" smtClean="0">
                <a:solidFill>
                  <a:schemeClr val="bg1"/>
                </a:solidFill>
              </a:rPr>
              <a:t> </a:t>
            </a:r>
            <a:r>
              <a:rPr lang="de-CH" err="1" smtClean="0">
                <a:solidFill>
                  <a:schemeClr val="bg1"/>
                </a:solidFill>
              </a:rPr>
              <a:t>floor</a:t>
            </a:r>
            <a:endParaRPr lang="de-CH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07504" y="2060848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mtClean="0">
                <a:solidFill>
                  <a:schemeClr val="bg1"/>
                </a:solidFill>
              </a:rPr>
              <a:t>Negative Ions </a:t>
            </a:r>
            <a:r>
              <a:rPr lang="de-CH" err="1" smtClean="0">
                <a:solidFill>
                  <a:schemeClr val="bg1"/>
                </a:solidFill>
              </a:rPr>
              <a:t>give</a:t>
            </a:r>
            <a:r>
              <a:rPr lang="de-CH" smtClean="0">
                <a:solidFill>
                  <a:schemeClr val="bg1"/>
                </a:solidFill>
              </a:rPr>
              <a:t> </a:t>
            </a:r>
            <a:r>
              <a:rPr lang="de-CH" err="1" smtClean="0">
                <a:solidFill>
                  <a:schemeClr val="bg1"/>
                </a:solidFill>
              </a:rPr>
              <a:t>the</a:t>
            </a:r>
            <a:r>
              <a:rPr lang="de-CH" smtClean="0">
                <a:solidFill>
                  <a:schemeClr val="bg1"/>
                </a:solidFill>
              </a:rPr>
              <a:t> </a:t>
            </a:r>
            <a:r>
              <a:rPr lang="de-CH" err="1" smtClean="0">
                <a:solidFill>
                  <a:schemeClr val="bg1"/>
                </a:solidFill>
              </a:rPr>
              <a:t>indoor</a:t>
            </a:r>
            <a:r>
              <a:rPr lang="de-CH" smtClean="0">
                <a:solidFill>
                  <a:schemeClr val="bg1"/>
                </a:solidFill>
              </a:rPr>
              <a:t> </a:t>
            </a:r>
            <a:r>
              <a:rPr lang="de-CH" err="1" smtClean="0">
                <a:solidFill>
                  <a:schemeClr val="bg1"/>
                </a:solidFill>
              </a:rPr>
              <a:t>air</a:t>
            </a:r>
            <a:r>
              <a:rPr lang="de-CH" smtClean="0">
                <a:solidFill>
                  <a:schemeClr val="bg1"/>
                </a:solidFill>
              </a:rPr>
              <a:t> an </a:t>
            </a:r>
            <a:r>
              <a:rPr lang="de-CH" err="1" smtClean="0">
                <a:solidFill>
                  <a:schemeClr val="bg1"/>
                </a:solidFill>
              </a:rPr>
              <a:t>energetic</a:t>
            </a:r>
            <a:r>
              <a:rPr lang="de-CH" smtClean="0">
                <a:solidFill>
                  <a:schemeClr val="bg1"/>
                </a:solidFill>
              </a:rPr>
              <a:t> </a:t>
            </a:r>
            <a:r>
              <a:rPr lang="de-CH" err="1" smtClean="0">
                <a:solidFill>
                  <a:schemeClr val="bg1"/>
                </a:solidFill>
              </a:rPr>
              <a:t>and</a:t>
            </a:r>
            <a:r>
              <a:rPr lang="de-CH" smtClean="0">
                <a:solidFill>
                  <a:schemeClr val="bg1"/>
                </a:solidFill>
              </a:rPr>
              <a:t> </a:t>
            </a:r>
            <a:r>
              <a:rPr lang="de-CH" err="1" smtClean="0">
                <a:solidFill>
                  <a:schemeClr val="bg1"/>
                </a:solidFill>
              </a:rPr>
              <a:t>fresh</a:t>
            </a:r>
            <a:r>
              <a:rPr lang="de-CH" smtClean="0">
                <a:solidFill>
                  <a:schemeClr val="bg1"/>
                </a:solidFill>
              </a:rPr>
              <a:t> </a:t>
            </a:r>
            <a:r>
              <a:rPr lang="de-CH" err="1" smtClean="0">
                <a:solidFill>
                  <a:schemeClr val="bg1"/>
                </a:solidFill>
              </a:rPr>
              <a:t>touch</a:t>
            </a:r>
            <a:endParaRPr lang="de-CH">
              <a:solidFill>
                <a:schemeClr val="bg1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35496" y="4653136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mtClean="0">
                <a:solidFill>
                  <a:schemeClr val="bg1"/>
                </a:solidFill>
              </a:rPr>
              <a:t>Through </a:t>
            </a:r>
            <a:r>
              <a:rPr lang="de-CH" err="1" smtClean="0">
                <a:solidFill>
                  <a:schemeClr val="bg1"/>
                </a:solidFill>
              </a:rPr>
              <a:t>the</a:t>
            </a:r>
            <a:r>
              <a:rPr lang="de-CH" smtClean="0">
                <a:solidFill>
                  <a:schemeClr val="bg1"/>
                </a:solidFill>
              </a:rPr>
              <a:t> </a:t>
            </a:r>
            <a:r>
              <a:rPr lang="de-CH" err="1" smtClean="0">
                <a:solidFill>
                  <a:schemeClr val="bg1"/>
                </a:solidFill>
              </a:rPr>
              <a:t>charge</a:t>
            </a:r>
            <a:r>
              <a:rPr lang="de-CH" smtClean="0">
                <a:solidFill>
                  <a:schemeClr val="bg1"/>
                </a:solidFill>
              </a:rPr>
              <a:t> </a:t>
            </a:r>
            <a:r>
              <a:rPr lang="de-CH" err="1" smtClean="0">
                <a:solidFill>
                  <a:schemeClr val="bg1"/>
                </a:solidFill>
              </a:rPr>
              <a:t>of</a:t>
            </a:r>
            <a:r>
              <a:rPr lang="de-CH" smtClean="0">
                <a:solidFill>
                  <a:schemeClr val="bg1"/>
                </a:solidFill>
              </a:rPr>
              <a:t> </a:t>
            </a:r>
            <a:r>
              <a:rPr lang="de-CH" err="1" smtClean="0">
                <a:solidFill>
                  <a:schemeClr val="bg1"/>
                </a:solidFill>
              </a:rPr>
              <a:t>the</a:t>
            </a:r>
            <a:r>
              <a:rPr lang="de-CH" smtClean="0">
                <a:solidFill>
                  <a:schemeClr val="bg1"/>
                </a:solidFill>
              </a:rPr>
              <a:t> positive </a:t>
            </a:r>
            <a:r>
              <a:rPr lang="de-CH" err="1" smtClean="0">
                <a:solidFill>
                  <a:schemeClr val="bg1"/>
                </a:solidFill>
              </a:rPr>
              <a:t>ions</a:t>
            </a:r>
            <a:r>
              <a:rPr lang="de-CH" smtClean="0">
                <a:solidFill>
                  <a:schemeClr val="bg1"/>
                </a:solidFill>
              </a:rPr>
              <a:t>, </a:t>
            </a:r>
            <a:r>
              <a:rPr lang="de-CH" err="1" smtClean="0">
                <a:solidFill>
                  <a:schemeClr val="bg1"/>
                </a:solidFill>
              </a:rPr>
              <a:t>the</a:t>
            </a:r>
            <a:r>
              <a:rPr lang="de-CH" smtClean="0">
                <a:solidFill>
                  <a:schemeClr val="bg1"/>
                </a:solidFill>
              </a:rPr>
              <a:t> </a:t>
            </a:r>
            <a:r>
              <a:rPr lang="de-CH" err="1" smtClean="0">
                <a:solidFill>
                  <a:schemeClr val="bg1"/>
                </a:solidFill>
              </a:rPr>
              <a:t>cell</a:t>
            </a:r>
            <a:r>
              <a:rPr lang="de-CH" smtClean="0">
                <a:solidFill>
                  <a:schemeClr val="bg1"/>
                </a:solidFill>
              </a:rPr>
              <a:t> </a:t>
            </a:r>
            <a:r>
              <a:rPr lang="de-CH" err="1" smtClean="0">
                <a:solidFill>
                  <a:schemeClr val="bg1"/>
                </a:solidFill>
              </a:rPr>
              <a:t>walls</a:t>
            </a:r>
            <a:r>
              <a:rPr lang="de-CH" smtClean="0">
                <a:solidFill>
                  <a:schemeClr val="bg1"/>
                </a:solidFill>
              </a:rPr>
              <a:t> </a:t>
            </a:r>
            <a:r>
              <a:rPr lang="de-CH" err="1" smtClean="0">
                <a:solidFill>
                  <a:schemeClr val="bg1"/>
                </a:solidFill>
              </a:rPr>
              <a:t>of</a:t>
            </a:r>
            <a:r>
              <a:rPr lang="de-CH" smtClean="0">
                <a:solidFill>
                  <a:schemeClr val="bg1"/>
                </a:solidFill>
              </a:rPr>
              <a:t> </a:t>
            </a:r>
            <a:r>
              <a:rPr lang="de-CH" err="1" smtClean="0">
                <a:solidFill>
                  <a:schemeClr val="bg1"/>
                </a:solidFill>
              </a:rPr>
              <a:t>virus</a:t>
            </a:r>
            <a:r>
              <a:rPr lang="de-CH" smtClean="0">
                <a:solidFill>
                  <a:schemeClr val="bg1"/>
                </a:solidFill>
              </a:rPr>
              <a:t> </a:t>
            </a:r>
            <a:r>
              <a:rPr lang="de-CH" err="1" smtClean="0">
                <a:solidFill>
                  <a:schemeClr val="bg1"/>
                </a:solidFill>
              </a:rPr>
              <a:t>and</a:t>
            </a:r>
            <a:r>
              <a:rPr lang="de-CH" smtClean="0">
                <a:solidFill>
                  <a:schemeClr val="bg1"/>
                </a:solidFill>
              </a:rPr>
              <a:t> </a:t>
            </a:r>
            <a:r>
              <a:rPr lang="de-CH" err="1" smtClean="0">
                <a:solidFill>
                  <a:schemeClr val="bg1"/>
                </a:solidFill>
              </a:rPr>
              <a:t>bacteria</a:t>
            </a:r>
            <a:r>
              <a:rPr lang="de-CH" smtClean="0">
                <a:solidFill>
                  <a:schemeClr val="bg1"/>
                </a:solidFill>
              </a:rPr>
              <a:t> </a:t>
            </a:r>
            <a:r>
              <a:rPr lang="de-CH" err="1" smtClean="0">
                <a:solidFill>
                  <a:schemeClr val="bg1"/>
                </a:solidFill>
              </a:rPr>
              <a:t>are</a:t>
            </a:r>
            <a:r>
              <a:rPr lang="de-CH" smtClean="0">
                <a:solidFill>
                  <a:schemeClr val="bg1"/>
                </a:solidFill>
              </a:rPr>
              <a:t> </a:t>
            </a:r>
            <a:r>
              <a:rPr lang="de-CH" err="1" smtClean="0">
                <a:solidFill>
                  <a:schemeClr val="bg1"/>
                </a:solidFill>
              </a:rPr>
              <a:t>destroyed</a:t>
            </a:r>
            <a:r>
              <a:rPr lang="de-CH" smtClean="0">
                <a:solidFill>
                  <a:schemeClr val="bg1"/>
                </a:solidFill>
              </a:rPr>
              <a:t>. </a:t>
            </a:r>
            <a:endParaRPr lang="de-CH">
              <a:solidFill>
                <a:schemeClr val="bg1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5364088" y="2649686"/>
            <a:ext cx="34065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mtClean="0">
                <a:solidFill>
                  <a:schemeClr val="bg1"/>
                </a:solidFill>
              </a:rPr>
              <a:t>Positive Ions </a:t>
            </a:r>
            <a:r>
              <a:rPr lang="de-CH" err="1" smtClean="0">
                <a:solidFill>
                  <a:schemeClr val="bg1"/>
                </a:solidFill>
              </a:rPr>
              <a:t>deposit</a:t>
            </a:r>
            <a:r>
              <a:rPr lang="de-CH" smtClean="0">
                <a:solidFill>
                  <a:schemeClr val="bg1"/>
                </a:solidFill>
              </a:rPr>
              <a:t> on </a:t>
            </a:r>
            <a:r>
              <a:rPr lang="de-CH" err="1" smtClean="0">
                <a:solidFill>
                  <a:schemeClr val="bg1"/>
                </a:solidFill>
              </a:rPr>
              <a:t>the</a:t>
            </a:r>
            <a:r>
              <a:rPr lang="de-CH" smtClean="0">
                <a:solidFill>
                  <a:schemeClr val="bg1"/>
                </a:solidFill>
              </a:rPr>
              <a:t> HEPA </a:t>
            </a:r>
            <a:r>
              <a:rPr lang="de-CH" err="1" smtClean="0">
                <a:solidFill>
                  <a:schemeClr val="bg1"/>
                </a:solidFill>
              </a:rPr>
              <a:t>and</a:t>
            </a:r>
            <a:r>
              <a:rPr lang="de-CH" smtClean="0">
                <a:solidFill>
                  <a:schemeClr val="bg1"/>
                </a:solidFill>
              </a:rPr>
              <a:t> </a:t>
            </a:r>
            <a:r>
              <a:rPr lang="de-CH" err="1" smtClean="0">
                <a:solidFill>
                  <a:schemeClr val="bg1"/>
                </a:solidFill>
              </a:rPr>
              <a:t>carbon</a:t>
            </a:r>
            <a:r>
              <a:rPr lang="de-CH" smtClean="0">
                <a:solidFill>
                  <a:schemeClr val="bg1"/>
                </a:solidFill>
              </a:rPr>
              <a:t> </a:t>
            </a:r>
            <a:r>
              <a:rPr lang="de-CH" err="1" smtClean="0">
                <a:solidFill>
                  <a:schemeClr val="bg1"/>
                </a:solidFill>
              </a:rPr>
              <a:t>filter</a:t>
            </a:r>
            <a:r>
              <a:rPr lang="de-CH" smtClean="0">
                <a:solidFill>
                  <a:schemeClr val="bg1"/>
                </a:solidFill>
              </a:rPr>
              <a:t> </a:t>
            </a:r>
            <a:r>
              <a:rPr lang="de-CH" err="1" smtClean="0">
                <a:solidFill>
                  <a:schemeClr val="bg1"/>
                </a:solidFill>
              </a:rPr>
              <a:t>reducing</a:t>
            </a:r>
            <a:r>
              <a:rPr lang="de-CH" smtClean="0">
                <a:solidFill>
                  <a:schemeClr val="bg1"/>
                </a:solidFill>
              </a:rPr>
              <a:t> </a:t>
            </a:r>
            <a:r>
              <a:rPr lang="de-CH" err="1" smtClean="0">
                <a:solidFill>
                  <a:schemeClr val="bg1"/>
                </a:solidFill>
              </a:rPr>
              <a:t>bacteria</a:t>
            </a:r>
            <a:r>
              <a:rPr lang="de-CH" smtClean="0">
                <a:solidFill>
                  <a:schemeClr val="bg1"/>
                </a:solidFill>
              </a:rPr>
              <a:t> </a:t>
            </a:r>
            <a:r>
              <a:rPr lang="de-CH" err="1" smtClean="0">
                <a:solidFill>
                  <a:schemeClr val="bg1"/>
                </a:solidFill>
              </a:rPr>
              <a:t>growth</a:t>
            </a:r>
            <a:endParaRPr lang="de-CH">
              <a:solidFill>
                <a:schemeClr val="bg1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 rot="20813499">
            <a:off x="3069985" y="4973987"/>
            <a:ext cx="6051043" cy="584775"/>
          </a:xfrm>
          <a:prstGeom prst="rect">
            <a:avLst/>
          </a:prstGeom>
          <a:solidFill>
            <a:srgbClr val="E52C1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CH" smtClean="0">
                <a:solidFill>
                  <a:schemeClr val="bg1"/>
                </a:solidFill>
              </a:rPr>
              <a:t>«Ionisation </a:t>
            </a:r>
            <a:r>
              <a:rPr lang="de-CH" err="1" smtClean="0">
                <a:solidFill>
                  <a:schemeClr val="bg1"/>
                </a:solidFill>
              </a:rPr>
              <a:t>helps</a:t>
            </a:r>
            <a:r>
              <a:rPr lang="de-CH" smtClean="0">
                <a:solidFill>
                  <a:schemeClr val="bg1"/>
                </a:solidFill>
              </a:rPr>
              <a:t> </a:t>
            </a:r>
            <a:r>
              <a:rPr lang="de-CH" err="1" smtClean="0">
                <a:solidFill>
                  <a:schemeClr val="bg1"/>
                </a:solidFill>
              </a:rPr>
              <a:t>to</a:t>
            </a:r>
            <a:r>
              <a:rPr lang="de-CH" smtClean="0">
                <a:solidFill>
                  <a:schemeClr val="bg1"/>
                </a:solidFill>
              </a:rPr>
              <a:t> </a:t>
            </a:r>
            <a:r>
              <a:rPr lang="de-CH" err="1" smtClean="0">
                <a:solidFill>
                  <a:schemeClr val="bg1"/>
                </a:solidFill>
              </a:rPr>
              <a:t>retain</a:t>
            </a:r>
            <a:r>
              <a:rPr lang="de-CH" smtClean="0">
                <a:solidFill>
                  <a:schemeClr val="bg1"/>
                </a:solidFill>
              </a:rPr>
              <a:t> </a:t>
            </a:r>
            <a:r>
              <a:rPr lang="de-CH" err="1" smtClean="0">
                <a:solidFill>
                  <a:schemeClr val="bg1"/>
                </a:solidFill>
              </a:rPr>
              <a:t>bacteria</a:t>
            </a:r>
            <a:r>
              <a:rPr lang="de-CH" smtClean="0">
                <a:solidFill>
                  <a:schemeClr val="bg1"/>
                </a:solidFill>
              </a:rPr>
              <a:t> </a:t>
            </a:r>
            <a:r>
              <a:rPr lang="de-CH" err="1" smtClean="0">
                <a:solidFill>
                  <a:schemeClr val="bg1"/>
                </a:solidFill>
              </a:rPr>
              <a:t>growth</a:t>
            </a:r>
            <a:r>
              <a:rPr lang="de-CH" smtClean="0">
                <a:solidFill>
                  <a:schemeClr val="bg1"/>
                </a:solidFill>
              </a:rPr>
              <a:t>»</a:t>
            </a:r>
          </a:p>
          <a:p>
            <a:pPr algn="r"/>
            <a:r>
              <a:rPr lang="de-CH" sz="1400" smtClean="0">
                <a:solidFill>
                  <a:schemeClr val="bg1"/>
                </a:solidFill>
              </a:rPr>
              <a:t>Dr. A. Winkens (</a:t>
            </a:r>
            <a:r>
              <a:rPr lang="de-CH" sz="1400" err="1" smtClean="0">
                <a:solidFill>
                  <a:schemeClr val="bg1"/>
                </a:solidFill>
              </a:rPr>
              <a:t>gui</a:t>
            </a:r>
            <a:r>
              <a:rPr lang="de-CH" sz="1400" smtClean="0">
                <a:solidFill>
                  <a:schemeClr val="bg1"/>
                </a:solidFill>
              </a:rPr>
              <a:t>-lab)</a:t>
            </a:r>
            <a:endParaRPr lang="de-CH" sz="1400">
              <a:solidFill>
                <a:schemeClr val="bg1"/>
              </a:solidFill>
            </a:endParaRPr>
          </a:p>
        </p:txBody>
      </p:sp>
      <p:grpSp>
        <p:nvGrpSpPr>
          <p:cNvPr id="10" name="Gruppieren 132"/>
          <p:cNvGrpSpPr/>
          <p:nvPr/>
        </p:nvGrpSpPr>
        <p:grpSpPr>
          <a:xfrm>
            <a:off x="2519772" y="1383159"/>
            <a:ext cx="612068" cy="461665"/>
            <a:chOff x="6667661" y="5197525"/>
            <a:chExt cx="612068" cy="461665"/>
          </a:xfrm>
        </p:grpSpPr>
        <p:sp>
          <p:nvSpPr>
            <p:cNvPr id="11" name="Ellipse 133"/>
            <p:cNvSpPr/>
            <p:nvPr/>
          </p:nvSpPr>
          <p:spPr>
            <a:xfrm>
              <a:off x="6669757" y="5301605"/>
              <a:ext cx="288032" cy="288032"/>
            </a:xfrm>
            <a:prstGeom prst="ellipse">
              <a:avLst/>
            </a:prstGeom>
            <a:solidFill>
              <a:srgbClr val="66FF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3" name="Textfeld 134"/>
            <p:cNvSpPr txBox="1"/>
            <p:nvPr/>
          </p:nvSpPr>
          <p:spPr>
            <a:xfrm>
              <a:off x="6667661" y="5197525"/>
              <a:ext cx="6120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2400" b="1" smtClean="0">
                  <a:solidFill>
                    <a:schemeClr val="bg1"/>
                  </a:solidFill>
                </a:rPr>
                <a:t>-</a:t>
              </a:r>
              <a:endParaRPr lang="de-CH" sz="2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uppieren 37"/>
          <p:cNvGrpSpPr/>
          <p:nvPr/>
        </p:nvGrpSpPr>
        <p:grpSpPr>
          <a:xfrm>
            <a:off x="5058054" y="4295437"/>
            <a:ext cx="612068" cy="369332"/>
            <a:chOff x="3626371" y="1700808"/>
            <a:chExt cx="612068" cy="369332"/>
          </a:xfrm>
        </p:grpSpPr>
        <p:sp>
          <p:nvSpPr>
            <p:cNvPr id="16" name="Ellipse 38"/>
            <p:cNvSpPr/>
            <p:nvPr/>
          </p:nvSpPr>
          <p:spPr>
            <a:xfrm>
              <a:off x="3635896" y="1773213"/>
              <a:ext cx="288032" cy="288032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9" name="Textfeld 39"/>
            <p:cNvSpPr txBox="1"/>
            <p:nvPr/>
          </p:nvSpPr>
          <p:spPr>
            <a:xfrm>
              <a:off x="3626371" y="1700808"/>
              <a:ext cx="612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b="1" smtClean="0">
                  <a:solidFill>
                    <a:schemeClr val="bg1"/>
                  </a:solidFill>
                </a:rPr>
                <a:t>+</a:t>
              </a:r>
              <a:endParaRPr lang="de-CH" b="1">
                <a:solidFill>
                  <a:schemeClr val="bg1"/>
                </a:solidFill>
              </a:endParaRPr>
            </a:p>
          </p:txBody>
        </p:sp>
      </p:grpSp>
      <p:sp>
        <p:nvSpPr>
          <p:cNvPr id="20" name="Textfeld 7"/>
          <p:cNvSpPr txBox="1"/>
          <p:nvPr/>
        </p:nvSpPr>
        <p:spPr>
          <a:xfrm>
            <a:off x="24132" y="945595"/>
            <a:ext cx="2747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mtClean="0">
                <a:solidFill>
                  <a:schemeClr val="bg1"/>
                </a:solidFill>
                <a:cs typeface="Arial" panose="020B0604020202020204" pitchFamily="34" charset="0"/>
              </a:rPr>
              <a:t>Negative </a:t>
            </a:r>
            <a:r>
              <a:rPr lang="de-CH" err="1" smtClean="0">
                <a:solidFill>
                  <a:schemeClr val="bg1"/>
                </a:solidFill>
                <a:cs typeface="Arial" panose="020B0604020202020204" pitchFamily="34" charset="0"/>
              </a:rPr>
              <a:t>ions</a:t>
            </a:r>
            <a:r>
              <a:rPr lang="de-CH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CH" err="1" smtClean="0">
                <a:solidFill>
                  <a:schemeClr val="bg1"/>
                </a:solidFill>
                <a:cs typeface="Arial" panose="020B0604020202020204" pitchFamily="34" charset="0"/>
              </a:rPr>
              <a:t>are</a:t>
            </a:r>
            <a:r>
              <a:rPr lang="de-CH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CH" err="1" smtClean="0">
                <a:solidFill>
                  <a:schemeClr val="bg1"/>
                </a:solidFill>
                <a:cs typeface="Arial" panose="020B0604020202020204" pitchFamily="34" charset="0"/>
              </a:rPr>
              <a:t>diffused</a:t>
            </a:r>
            <a:r>
              <a:rPr lang="de-CH" smtClean="0">
                <a:solidFill>
                  <a:schemeClr val="bg1"/>
                </a:solidFill>
                <a:cs typeface="Arial" panose="020B0604020202020204" pitchFamily="34" charset="0"/>
              </a:rPr>
              <a:t> in </a:t>
            </a:r>
            <a:r>
              <a:rPr lang="de-CH" err="1" smtClean="0">
                <a:solidFill>
                  <a:schemeClr val="bg1"/>
                </a:solidFill>
                <a:cs typeface="Arial" panose="020B0604020202020204" pitchFamily="34" charset="0"/>
              </a:rPr>
              <a:t>the</a:t>
            </a:r>
            <a:r>
              <a:rPr lang="de-CH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CH" err="1" smtClean="0">
                <a:solidFill>
                  <a:schemeClr val="bg1"/>
                </a:solidFill>
                <a:cs typeface="Arial" panose="020B0604020202020204" pitchFamily="34" charset="0"/>
              </a:rPr>
              <a:t>air</a:t>
            </a:r>
            <a:r>
              <a:rPr lang="de-CH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CH" err="1" smtClean="0">
                <a:solidFill>
                  <a:schemeClr val="bg1"/>
                </a:solidFill>
                <a:cs typeface="Arial" panose="020B0604020202020204" pitchFamily="34" charset="0"/>
              </a:rPr>
              <a:t>by</a:t>
            </a:r>
            <a:r>
              <a:rPr lang="de-CH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CH" err="1" smtClean="0">
                <a:solidFill>
                  <a:schemeClr val="bg1"/>
                </a:solidFill>
                <a:cs typeface="Arial" panose="020B0604020202020204" pitchFamily="34" charset="0"/>
              </a:rPr>
              <a:t>the</a:t>
            </a:r>
            <a:r>
              <a:rPr lang="de-CH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CH" err="1" smtClean="0">
                <a:solidFill>
                  <a:schemeClr val="bg1"/>
                </a:solidFill>
                <a:cs typeface="Arial" panose="020B0604020202020204" pitchFamily="34" charset="0"/>
              </a:rPr>
              <a:t>air</a:t>
            </a:r>
            <a:r>
              <a:rPr lang="de-CH" smtClean="0">
                <a:solidFill>
                  <a:schemeClr val="bg1"/>
                </a:solidFill>
                <a:cs typeface="Arial" panose="020B0604020202020204" pitchFamily="34" charset="0"/>
              </a:rPr>
              <a:t> outlet </a:t>
            </a:r>
            <a:r>
              <a:rPr lang="de-CH" err="1" smtClean="0">
                <a:solidFill>
                  <a:schemeClr val="bg1"/>
                </a:solidFill>
                <a:cs typeface="Arial" panose="020B0604020202020204" pitchFamily="34" charset="0"/>
              </a:rPr>
              <a:t>stream</a:t>
            </a:r>
            <a:endParaRPr lang="de-CH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83802" y="3833772"/>
            <a:ext cx="2960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>
                <a:solidFill>
                  <a:schemeClr val="bg1"/>
                </a:solidFill>
                <a:cs typeface="Arial" panose="020B0604020202020204" pitchFamily="34" charset="0"/>
              </a:rPr>
              <a:t>+ Positive Ions </a:t>
            </a:r>
            <a:r>
              <a:rPr lang="de-CH" err="1">
                <a:solidFill>
                  <a:schemeClr val="bg1"/>
                </a:solidFill>
                <a:cs typeface="Arial" panose="020B0604020202020204" pitchFamily="34" charset="0"/>
              </a:rPr>
              <a:t>are</a:t>
            </a:r>
            <a:r>
              <a:rPr lang="de-CH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CH" err="1">
                <a:solidFill>
                  <a:schemeClr val="bg1"/>
                </a:solidFill>
                <a:cs typeface="Arial" panose="020B0604020202020204" pitchFamily="34" charset="0"/>
              </a:rPr>
              <a:t>released</a:t>
            </a:r>
            <a:r>
              <a:rPr lang="de-CH">
                <a:solidFill>
                  <a:schemeClr val="bg1"/>
                </a:solidFill>
                <a:cs typeface="Arial" panose="020B0604020202020204" pitchFamily="34" charset="0"/>
              </a:rPr>
              <a:t> in </a:t>
            </a:r>
            <a:r>
              <a:rPr lang="de-CH" err="1">
                <a:solidFill>
                  <a:schemeClr val="bg1"/>
                </a:solidFill>
                <a:cs typeface="Arial" panose="020B0604020202020204" pitchFamily="34" charset="0"/>
              </a:rPr>
              <a:t>the</a:t>
            </a:r>
            <a:r>
              <a:rPr lang="de-CH">
                <a:solidFill>
                  <a:schemeClr val="bg1"/>
                </a:solidFill>
                <a:cs typeface="Arial" panose="020B0604020202020204" pitchFamily="34" charset="0"/>
              </a:rPr>
              <a:t> front </a:t>
            </a:r>
            <a:r>
              <a:rPr lang="de-CH" err="1">
                <a:solidFill>
                  <a:schemeClr val="bg1"/>
                </a:solidFill>
                <a:cs typeface="Arial" panose="020B0604020202020204" pitchFamily="34" charset="0"/>
              </a:rPr>
              <a:t>part</a:t>
            </a:r>
            <a:r>
              <a:rPr lang="de-CH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CH" err="1">
                <a:solidFill>
                  <a:schemeClr val="bg1"/>
                </a:solidFill>
                <a:cs typeface="Arial" panose="020B0604020202020204" pitchFamily="34" charset="0"/>
              </a:rPr>
              <a:t>of</a:t>
            </a:r>
            <a:r>
              <a:rPr lang="de-CH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CH" err="1">
                <a:solidFill>
                  <a:schemeClr val="bg1"/>
                </a:solidFill>
                <a:cs typeface="Arial" panose="020B0604020202020204" pitchFamily="34" charset="0"/>
              </a:rPr>
              <a:t>the</a:t>
            </a:r>
            <a:r>
              <a:rPr lang="de-CH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de-CH" err="1">
                <a:solidFill>
                  <a:schemeClr val="bg1"/>
                </a:solidFill>
                <a:cs typeface="Arial" panose="020B0604020202020204" pitchFamily="34" charset="0"/>
              </a:rPr>
              <a:t>unit</a:t>
            </a:r>
            <a:endParaRPr lang="de-CH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19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1196752"/>
            <a:ext cx="7920682" cy="496855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mtClean="0"/>
              <a:t>Stimulation of Nervous System</a:t>
            </a:r>
          </a:p>
          <a:p>
            <a:pPr marL="981075" lvl="1" indent="-342900">
              <a:buFont typeface="Wingdings" panose="05000000000000000000" pitchFamily="2" charset="2"/>
              <a:buChar char="§"/>
            </a:pPr>
            <a:r>
              <a:rPr lang="en-GB" smtClean="0"/>
              <a:t>Improving mental concentration</a:t>
            </a:r>
          </a:p>
          <a:p>
            <a:pPr marL="981075" lvl="1" indent="-342900">
              <a:buFont typeface="Wingdings" panose="05000000000000000000" pitchFamily="2" charset="2"/>
              <a:buChar char="§"/>
            </a:pPr>
            <a:r>
              <a:rPr lang="en-GB" smtClean="0"/>
              <a:t>Less tiredness</a:t>
            </a:r>
          </a:p>
          <a:p>
            <a:pPr marL="981075" lvl="1" indent="-342900">
              <a:buFont typeface="Wingdings" panose="05000000000000000000" pitchFamily="2" charset="2"/>
              <a:buChar char="§"/>
            </a:pPr>
            <a:r>
              <a:rPr lang="en-GB" smtClean="0"/>
              <a:t>Feeling of relaxation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mtClean="0"/>
              <a:t>Strengthening the Cardiovascular System</a:t>
            </a:r>
          </a:p>
          <a:p>
            <a:pPr marL="981075" lvl="1" indent="-342900">
              <a:buFont typeface="Wingdings" panose="05000000000000000000" pitchFamily="2" charset="2"/>
              <a:buChar char="§"/>
            </a:pPr>
            <a:r>
              <a:rPr lang="en-GB" smtClean="0"/>
              <a:t>Negative Ions support better blood flow in the body </a:t>
            </a:r>
          </a:p>
          <a:p>
            <a:pPr marL="981075" lvl="1" indent="-342900">
              <a:buFont typeface="Wingdings" panose="05000000000000000000" pitchFamily="2" charset="2"/>
              <a:buChar char="§"/>
            </a:pPr>
            <a:r>
              <a:rPr lang="en-GB" smtClean="0"/>
              <a:t>Stabilisation of pulse frequency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mtClean="0"/>
              <a:t>Improving Oxygen Intake</a:t>
            </a:r>
          </a:p>
          <a:p>
            <a:pPr marL="981075" lvl="1" indent="-342900">
              <a:buFont typeface="Wingdings" panose="05000000000000000000" pitchFamily="2" charset="2"/>
              <a:buChar char="§"/>
            </a:pPr>
            <a:r>
              <a:rPr lang="en-GB" smtClean="0"/>
              <a:t>Increase of endurance performance</a:t>
            </a:r>
          </a:p>
          <a:p>
            <a:pPr marL="981075" lvl="1" indent="-342900">
              <a:buFont typeface="Wingdings" panose="05000000000000000000" pitchFamily="2" charset="2"/>
              <a:buChar char="§"/>
            </a:pPr>
            <a:r>
              <a:rPr lang="en-GB" smtClean="0"/>
              <a:t>Feeling more vital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mtClean="0"/>
              <a:t>Reduction of bacteria growth </a:t>
            </a:r>
          </a:p>
          <a:p>
            <a:pPr marL="981075" lvl="1" indent="-342900">
              <a:buFont typeface="Wingdings" panose="05000000000000000000" pitchFamily="2" charset="2"/>
              <a:buChar char="§"/>
            </a:pPr>
            <a:r>
              <a:rPr lang="en-GB" smtClean="0"/>
              <a:t>Ions hinder the cell division of bacteria</a:t>
            </a:r>
          </a:p>
          <a:p>
            <a:pPr marL="981075" lvl="1" indent="-342900">
              <a:buFont typeface="Wingdings" panose="05000000000000000000" pitchFamily="2" charset="2"/>
              <a:buChar char="§"/>
            </a:pPr>
            <a:r>
              <a:rPr lang="en-GB" smtClean="0"/>
              <a:t>Prevention from air borne diseases</a:t>
            </a:r>
          </a:p>
          <a:p>
            <a:pPr marL="981075" lvl="1" indent="-342900"/>
            <a:endParaRPr lang="en-GB" smtClean="0"/>
          </a:p>
          <a:p>
            <a:pPr marL="342900" indent="-342900"/>
            <a:endParaRPr lang="en-GB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 smtClean="0"/>
              <a:t>Health</a:t>
            </a:r>
            <a:r>
              <a:rPr lang="de-CH" smtClean="0"/>
              <a:t> </a:t>
            </a:r>
            <a:r>
              <a:rPr lang="de-CH" err="1" smtClean="0"/>
              <a:t>Benefits</a:t>
            </a:r>
            <a:r>
              <a:rPr lang="de-CH" smtClean="0"/>
              <a:t> </a:t>
            </a:r>
            <a:r>
              <a:rPr lang="de-CH" err="1" smtClean="0"/>
              <a:t>of</a:t>
            </a:r>
            <a:r>
              <a:rPr lang="de-CH" smtClean="0"/>
              <a:t> </a:t>
            </a:r>
            <a:r>
              <a:rPr lang="de-CH" err="1" smtClean="0"/>
              <a:t>Ionised</a:t>
            </a:r>
            <a:r>
              <a:rPr lang="de-CH" smtClean="0"/>
              <a:t> Air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BA7E32-80CB-4D15-A9A5-6B5F38253E64}" type="datetime1">
              <a:rPr lang="en-GB" smtClean="0"/>
              <a:pPr/>
              <a:t>18/06/2020</a:t>
            </a:fld>
            <a:endParaRPr lang="en-GB"/>
          </a:p>
        </p:txBody>
      </p:sp>
      <p:pic>
        <p:nvPicPr>
          <p:cNvPr id="6" name="Picture 2" descr="P:\Marketing\04_Picture Database\01 Downloads_Foto Databases\Fotolia\Fotolia_45718731_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129336" y="3368509"/>
            <a:ext cx="4411216" cy="294081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 rot="653755">
            <a:off x="6228184" y="1208662"/>
            <a:ext cx="2520280" cy="1138773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CH" smtClean="0">
                <a:solidFill>
                  <a:schemeClr val="bg1"/>
                </a:solidFill>
              </a:rPr>
              <a:t>«Ions </a:t>
            </a:r>
            <a:r>
              <a:rPr lang="de-CH" err="1" smtClean="0">
                <a:solidFill>
                  <a:schemeClr val="bg1"/>
                </a:solidFill>
              </a:rPr>
              <a:t>have</a:t>
            </a:r>
            <a:r>
              <a:rPr lang="de-CH" smtClean="0">
                <a:solidFill>
                  <a:schemeClr val="bg1"/>
                </a:solidFill>
              </a:rPr>
              <a:t> a positive </a:t>
            </a:r>
            <a:r>
              <a:rPr lang="de-CH" err="1" smtClean="0">
                <a:solidFill>
                  <a:schemeClr val="bg1"/>
                </a:solidFill>
              </a:rPr>
              <a:t>impact</a:t>
            </a:r>
            <a:r>
              <a:rPr lang="de-CH" smtClean="0">
                <a:solidFill>
                  <a:schemeClr val="bg1"/>
                </a:solidFill>
              </a:rPr>
              <a:t> on human vital </a:t>
            </a:r>
            <a:r>
              <a:rPr lang="de-CH" err="1" smtClean="0">
                <a:solidFill>
                  <a:schemeClr val="bg1"/>
                </a:solidFill>
              </a:rPr>
              <a:t>functions</a:t>
            </a:r>
            <a:r>
              <a:rPr lang="de-CH" smtClean="0">
                <a:solidFill>
                  <a:schemeClr val="bg1"/>
                </a:solidFill>
              </a:rPr>
              <a:t>.»</a:t>
            </a:r>
          </a:p>
          <a:p>
            <a:pPr algn="r"/>
            <a:r>
              <a:rPr lang="de-CH" sz="1400" smtClean="0">
                <a:solidFill>
                  <a:schemeClr val="bg1"/>
                </a:solidFill>
              </a:rPr>
              <a:t>Dr. A. Winkens (</a:t>
            </a:r>
            <a:r>
              <a:rPr lang="de-CH" sz="1400" err="1" smtClean="0">
                <a:solidFill>
                  <a:schemeClr val="bg1"/>
                </a:solidFill>
              </a:rPr>
              <a:t>gui</a:t>
            </a:r>
            <a:r>
              <a:rPr lang="de-CH" sz="1400" smtClean="0">
                <a:solidFill>
                  <a:schemeClr val="bg1"/>
                </a:solidFill>
              </a:rPr>
              <a:t>-lab)</a:t>
            </a:r>
            <a:endParaRPr lang="de-CH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03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Performance</a:t>
            </a:r>
            <a:br>
              <a:rPr lang="de-CH" smtClean="0"/>
            </a:br>
            <a:r>
              <a:rPr lang="de-CH" sz="2000" i="1"/>
              <a:t>Clean Air </a:t>
            </a:r>
            <a:r>
              <a:rPr lang="de-CH" sz="2000" i="1" err="1"/>
              <a:t>Delivery</a:t>
            </a:r>
            <a:r>
              <a:rPr lang="de-CH" sz="2000" i="1"/>
              <a:t> Rate &amp; </a:t>
            </a:r>
            <a:r>
              <a:rPr lang="de-CH" sz="2000" i="1" err="1"/>
              <a:t>Room</a:t>
            </a:r>
            <a:r>
              <a:rPr lang="de-CH" sz="2000" i="1"/>
              <a:t> Size </a:t>
            </a:r>
            <a:r>
              <a:rPr lang="de-CH" sz="2000" i="1" err="1"/>
              <a:t>Capacity</a:t>
            </a:r>
            <a:r>
              <a:rPr lang="de-CH" sz="2800" b="1"/>
              <a:t/>
            </a:r>
            <a:br>
              <a:rPr lang="de-CH" sz="2800" b="1"/>
            </a:br>
            <a:endParaRPr lang="de-CH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DD61-3DFD-4AC6-8F03-441AD6A38495}" type="datetime1">
              <a:rPr lang="en-GB" smtClean="0"/>
              <a:t>18/06/2020</a:t>
            </a:fld>
            <a:endParaRPr lang="en-GB"/>
          </a:p>
        </p:txBody>
      </p:sp>
      <p:sp>
        <p:nvSpPr>
          <p:cNvPr id="10" name="Rechteck 9"/>
          <p:cNvSpPr/>
          <p:nvPr/>
        </p:nvSpPr>
        <p:spPr>
          <a:xfrm>
            <a:off x="6444208" y="1484784"/>
            <a:ext cx="2448272" cy="1080120"/>
          </a:xfrm>
          <a:prstGeom prst="rect">
            <a:avLst/>
          </a:prstGeom>
          <a:solidFill>
            <a:srgbClr val="A0022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800">
                <a:ln>
                  <a:solidFill>
                    <a:schemeClr val="bg1"/>
                  </a:solidFill>
                </a:ln>
                <a:sym typeface="Wingdings" panose="05000000000000000000" pitchFamily="2" charset="2"/>
              </a:rPr>
              <a:t>30% </a:t>
            </a:r>
            <a:endParaRPr lang="de-CH" sz="2800" smtClean="0">
              <a:ln>
                <a:solidFill>
                  <a:schemeClr val="bg1"/>
                </a:solidFill>
              </a:ln>
              <a:sym typeface="Wingdings" panose="05000000000000000000" pitchFamily="2" charset="2"/>
            </a:endParaRPr>
          </a:p>
          <a:p>
            <a:pPr algn="ctr"/>
            <a:r>
              <a:rPr lang="de-CH" err="1" smtClean="0">
                <a:sym typeface="Wingdings" panose="05000000000000000000" pitchFamily="2" charset="2"/>
              </a:rPr>
              <a:t>more</a:t>
            </a:r>
            <a:r>
              <a:rPr lang="de-CH" smtClean="0">
                <a:sym typeface="Wingdings" panose="05000000000000000000" pitchFamily="2" charset="2"/>
              </a:rPr>
              <a:t> </a:t>
            </a:r>
            <a:r>
              <a:rPr lang="de-CH" err="1" smtClean="0">
                <a:sym typeface="Wingdings" panose="05000000000000000000" pitchFamily="2" charset="2"/>
              </a:rPr>
              <a:t>compact</a:t>
            </a:r>
            <a:endParaRPr lang="de-CH" smtClean="0">
              <a:sym typeface="Wingdings" panose="05000000000000000000" pitchFamily="2" charset="2"/>
            </a:endParaRPr>
          </a:p>
          <a:p>
            <a:pPr algn="ctr"/>
            <a:r>
              <a:rPr lang="de-CH" sz="1600" i="1" smtClean="0">
                <a:sym typeface="Wingdings" panose="05000000000000000000" pitchFamily="2" charset="2"/>
              </a:rPr>
              <a:t>Slim </a:t>
            </a:r>
            <a:r>
              <a:rPr lang="de-CH" sz="1600" i="1" err="1" smtClean="0">
                <a:sym typeface="Wingdings" panose="05000000000000000000" pitchFamily="2" charset="2"/>
              </a:rPr>
              <a:t>line</a:t>
            </a:r>
            <a:r>
              <a:rPr lang="de-CH" sz="1600" i="1" smtClean="0">
                <a:sym typeface="Wingdings" panose="05000000000000000000" pitchFamily="2" charset="2"/>
              </a:rPr>
              <a:t> design</a:t>
            </a:r>
            <a:endParaRPr lang="de-CH" sz="1600" i="1"/>
          </a:p>
        </p:txBody>
      </p:sp>
      <p:sp>
        <p:nvSpPr>
          <p:cNvPr id="11" name="Rechteck 10"/>
          <p:cNvSpPr/>
          <p:nvPr/>
        </p:nvSpPr>
        <p:spPr>
          <a:xfrm>
            <a:off x="6408028" y="3068960"/>
            <a:ext cx="2520632" cy="1152128"/>
          </a:xfrm>
          <a:prstGeom prst="rect">
            <a:avLst/>
          </a:prstGeom>
          <a:solidFill>
            <a:srgbClr val="5858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800" smtClean="0">
                <a:ln>
                  <a:solidFill>
                    <a:schemeClr val="bg1"/>
                  </a:solidFill>
                </a:ln>
                <a:sym typeface="Wingdings" panose="05000000000000000000" pitchFamily="2" charset="2"/>
              </a:rPr>
              <a:t>35% </a:t>
            </a:r>
          </a:p>
          <a:p>
            <a:pPr algn="ctr"/>
            <a:r>
              <a:rPr lang="de-CH" err="1" smtClean="0">
                <a:sym typeface="Wingdings" panose="05000000000000000000" pitchFamily="2" charset="2"/>
              </a:rPr>
              <a:t>lighter</a:t>
            </a:r>
            <a:r>
              <a:rPr lang="de-CH" smtClean="0">
                <a:sym typeface="Wingdings" panose="05000000000000000000" pitchFamily="2" charset="2"/>
              </a:rPr>
              <a:t> </a:t>
            </a:r>
          </a:p>
          <a:p>
            <a:pPr algn="ctr"/>
            <a:r>
              <a:rPr lang="de-CH" sz="1600" i="1" err="1" smtClean="0"/>
              <a:t>From</a:t>
            </a:r>
            <a:r>
              <a:rPr lang="de-CH" sz="1600" i="1" smtClean="0"/>
              <a:t> </a:t>
            </a:r>
            <a:r>
              <a:rPr lang="de-CH" sz="1600" i="1"/>
              <a:t>12.5 kg </a:t>
            </a:r>
            <a:r>
              <a:rPr lang="de-CH" sz="1600" i="1" err="1"/>
              <a:t>to</a:t>
            </a:r>
            <a:r>
              <a:rPr lang="de-CH" sz="1600" i="1">
                <a:sym typeface="Wingdings" panose="05000000000000000000" pitchFamily="2" charset="2"/>
              </a:rPr>
              <a:t> 9.2 </a:t>
            </a:r>
            <a:r>
              <a:rPr lang="de-CH" sz="1600" i="1" smtClean="0">
                <a:sym typeface="Wingdings" panose="05000000000000000000" pitchFamily="2" charset="2"/>
              </a:rPr>
              <a:t>kg</a:t>
            </a:r>
          </a:p>
        </p:txBody>
      </p:sp>
      <p:sp>
        <p:nvSpPr>
          <p:cNvPr id="12" name="Rechteck 11"/>
          <p:cNvSpPr/>
          <p:nvPr/>
        </p:nvSpPr>
        <p:spPr>
          <a:xfrm>
            <a:off x="6372200" y="4908200"/>
            <a:ext cx="2592288" cy="1185096"/>
          </a:xfrm>
          <a:prstGeom prst="rect">
            <a:avLst/>
          </a:prstGeom>
          <a:solidFill>
            <a:srgbClr val="B7BDC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800" smtClean="0">
                <a:ln>
                  <a:solidFill>
                    <a:schemeClr val="bg1"/>
                  </a:solidFill>
                </a:ln>
                <a:sym typeface="Wingdings" panose="05000000000000000000" pitchFamily="2" charset="2"/>
              </a:rPr>
              <a:t>20% </a:t>
            </a:r>
          </a:p>
          <a:p>
            <a:pPr algn="ctr"/>
            <a:r>
              <a:rPr lang="de-CH" err="1" smtClean="0">
                <a:sym typeface="Wingdings" panose="05000000000000000000" pitchFamily="2" charset="2"/>
              </a:rPr>
              <a:t>improved</a:t>
            </a:r>
            <a:r>
              <a:rPr lang="de-CH" smtClean="0">
                <a:sym typeface="Wingdings" panose="05000000000000000000" pitchFamily="2" charset="2"/>
              </a:rPr>
              <a:t> </a:t>
            </a:r>
            <a:r>
              <a:rPr lang="de-CH" err="1" smtClean="0">
                <a:sym typeface="Wingdings" panose="05000000000000000000" pitchFamily="2" charset="2"/>
              </a:rPr>
              <a:t>cleaning</a:t>
            </a:r>
            <a:r>
              <a:rPr lang="de-CH" smtClean="0">
                <a:sym typeface="Wingdings" panose="05000000000000000000" pitchFamily="2" charset="2"/>
              </a:rPr>
              <a:t> </a:t>
            </a:r>
            <a:r>
              <a:rPr lang="de-CH" err="1" smtClean="0">
                <a:sym typeface="Wingdings" panose="05000000000000000000" pitchFamily="2" charset="2"/>
              </a:rPr>
              <a:t>performance</a:t>
            </a:r>
            <a:endParaRPr lang="de-CH" smtClean="0">
              <a:sym typeface="Wingdings" panose="05000000000000000000" pitchFamily="2" charset="2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380312" y="2348880"/>
            <a:ext cx="570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800" b="1" smtClean="0">
                <a:ln>
                  <a:solidFill>
                    <a:srgbClr val="58585A"/>
                  </a:solidFill>
                </a:ln>
              </a:rPr>
              <a:t>+</a:t>
            </a:r>
            <a:endParaRPr lang="de-CH" sz="4800" b="1">
              <a:ln>
                <a:solidFill>
                  <a:srgbClr val="58585A"/>
                </a:solidFill>
              </a:ln>
            </a:endParaRPr>
          </a:p>
        </p:txBody>
      </p:sp>
      <p:cxnSp>
        <p:nvCxnSpPr>
          <p:cNvPr id="15" name="Gerade Verbindung mit Pfeil 14"/>
          <p:cNvCxnSpPr/>
          <p:nvPr/>
        </p:nvCxnSpPr>
        <p:spPr>
          <a:xfrm flipH="1">
            <a:off x="7668344" y="4293096"/>
            <a:ext cx="1" cy="576064"/>
          </a:xfrm>
          <a:prstGeom prst="straightConnector1">
            <a:avLst/>
          </a:prstGeom>
          <a:ln w="63500">
            <a:solidFill>
              <a:srgbClr val="A0022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395536" y="573325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Final Lab-Figures will follow soon.</a:t>
            </a:r>
            <a:endParaRPr lang="en-GB"/>
          </a:p>
        </p:txBody>
      </p:sp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646239"/>
              </p:ext>
            </p:extLst>
          </p:nvPr>
        </p:nvGraphicFramePr>
        <p:xfrm>
          <a:off x="395536" y="1628800"/>
          <a:ext cx="5832648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7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4000">
                <a:tc rowSpan="2" gridSpan="2">
                  <a:txBody>
                    <a:bodyPr/>
                    <a:lstStyle/>
                    <a:p>
                      <a:pPr algn="ctr"/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de-CH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Aeroguard</a:t>
                      </a:r>
                      <a:endParaRPr lang="de-CH" sz="16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600" b="1" i="0" u="none" strike="noStrike" kern="1200" cap="none" spc="0" normalizeH="0" baseline="0" noProof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Aeroguard</a:t>
                      </a:r>
                      <a:r>
                        <a:rPr kumimoji="0" lang="de-CH" sz="1600" b="1" i="0" u="none" strike="noStrike" kern="1200" cap="none" spc="0" normalizeH="0" baseline="0" noProof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4S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02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 gridSpan="2"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baseline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m</a:t>
                      </a:r>
                      <a:r>
                        <a:rPr lang="de-CH" baseline="3000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de-CH" sz="1800" kern="1200" baseline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/h</a:t>
                      </a:r>
                      <a:endParaRPr lang="de-CH" baseline="300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1800" b="0" i="0" u="none" strike="noStrike" kern="1200" cap="none" spc="0" normalizeH="0" baseline="0" noProof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de-CH" sz="1800" b="0" i="0" u="none" strike="noStrike" kern="1200" cap="none" spc="0" normalizeH="0" baseline="30000" noProof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de-CH" sz="1800" b="0" i="0" u="none" strike="noStrike" kern="1200" cap="none" spc="0" normalizeH="0" baseline="0" noProof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/h</a:t>
                      </a:r>
                      <a:endParaRPr kumimoji="0" lang="de-CH" sz="1800" b="0" i="0" u="none" strike="noStrike" kern="1200" cap="none" spc="0" normalizeH="0" baseline="30000" noProof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02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de-CH" smtClean="0"/>
                        <a:t>1</a:t>
                      </a:r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600" smtClean="0"/>
                        <a:t>Silent</a:t>
                      </a:r>
                      <a:endParaRPr lang="de-CH" sz="16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b="1" smtClean="0"/>
                        <a:t>25</a:t>
                      </a:r>
                      <a:endParaRPr lang="de-CH" b="1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b="1" smtClean="0"/>
                        <a:t>18</a:t>
                      </a:r>
                      <a:endParaRPr lang="de-CH" b="1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de-CH" smtClean="0"/>
                        <a:t>2</a:t>
                      </a:r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CH" sz="16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mtClean="0"/>
                        <a:t>/</a:t>
                      </a:r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mtClean="0"/>
                        <a:t>45</a:t>
                      </a:r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de-CH" smtClean="0"/>
                        <a:t>3</a:t>
                      </a:r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600" smtClean="0"/>
                        <a:t>Standard</a:t>
                      </a:r>
                      <a:endParaRPr lang="de-CH" sz="16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b="1" smtClean="0"/>
                        <a:t>40</a:t>
                      </a:r>
                      <a:endParaRPr lang="de-CH" b="1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b="1" smtClean="0"/>
                        <a:t>200</a:t>
                      </a:r>
                      <a:endParaRPr lang="de-CH" b="1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de-CH" smtClean="0"/>
                        <a:t>4</a:t>
                      </a:r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CH" sz="16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mtClean="0"/>
                        <a:t>/</a:t>
                      </a:r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mtClean="0"/>
                        <a:t>260</a:t>
                      </a:r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de-CH" smtClean="0"/>
                        <a:t>5</a:t>
                      </a:r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600" smtClean="0"/>
                        <a:t>Medium</a:t>
                      </a:r>
                      <a:endParaRPr lang="de-CH" sz="16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b="1" smtClean="0"/>
                        <a:t>130</a:t>
                      </a:r>
                      <a:endParaRPr lang="de-CH" b="1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mtClean="0"/>
                        <a:t>330</a:t>
                      </a:r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de-CH" smtClean="0"/>
                        <a:t>6</a:t>
                      </a:r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CH" sz="16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mtClean="0"/>
                        <a:t>/</a:t>
                      </a:r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b="1" smtClean="0"/>
                        <a:t>390</a:t>
                      </a:r>
                      <a:endParaRPr lang="de-CH" b="1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de-CH" smtClean="0"/>
                        <a:t>7</a:t>
                      </a:r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600" smtClean="0"/>
                        <a:t>High</a:t>
                      </a:r>
                      <a:endParaRPr lang="de-CH" sz="16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b="1" smtClean="0"/>
                        <a:t>220</a:t>
                      </a:r>
                      <a:endParaRPr lang="de-CH" b="1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mtClean="0"/>
                        <a:t>450</a:t>
                      </a:r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de-CH" smtClean="0"/>
                        <a:t>8</a:t>
                      </a:r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CH" sz="16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mtClean="0"/>
                        <a:t>/</a:t>
                      </a:r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b="1" smtClean="0"/>
                        <a:t>500</a:t>
                      </a:r>
                      <a:endParaRPr lang="de-CH" b="1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de-CH" smtClean="0"/>
                        <a:t>9</a:t>
                      </a:r>
                      <a:endParaRPr lang="de-CH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600" smtClean="0"/>
                        <a:t>Turbo</a:t>
                      </a:r>
                      <a:endParaRPr lang="de-CH" sz="16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b="1" smtClean="0"/>
                        <a:t>340</a:t>
                      </a:r>
                      <a:endParaRPr lang="de-CH" b="1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b="1" smtClean="0"/>
                        <a:t>560</a:t>
                      </a:r>
                      <a:endParaRPr lang="de-CH" b="1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025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7515428"/>
              </p:ext>
            </p:extLst>
          </p:nvPr>
        </p:nvGraphicFramePr>
        <p:xfrm>
          <a:off x="539552" y="1211168"/>
          <a:ext cx="8072440" cy="4896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7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60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160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b="1" smtClean="0">
                          <a:solidFill>
                            <a:schemeClr val="bg1"/>
                          </a:solidFill>
                        </a:rPr>
                        <a:t>Aeroguard 4S</a:t>
                      </a:r>
                      <a:endParaRPr lang="de-CH" sz="16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b="1" smtClean="0"/>
                        <a:t>Aeroguard</a:t>
                      </a:r>
                      <a:endParaRPr lang="de-CH" sz="1600" b="1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noProof="0" smtClean="0"/>
                        <a:t>Dimension (</a:t>
                      </a:r>
                      <a:r>
                        <a:rPr lang="de-DE" sz="1600" noProof="0" err="1" smtClean="0"/>
                        <a:t>WxDxH</a:t>
                      </a:r>
                      <a:r>
                        <a:rPr lang="de-DE" sz="1600" noProof="0" smtClean="0"/>
                        <a:t>)</a:t>
                      </a:r>
                      <a:endParaRPr lang="de-DE" sz="1600" noProof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smtClean="0">
                          <a:solidFill>
                            <a:schemeClr val="bg1"/>
                          </a:solidFill>
                        </a:rPr>
                        <a:t>45 x 23 x 53 cm</a:t>
                      </a:r>
                    </a:p>
                  </a:txBody>
                  <a:tcP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smtClean="0">
                          <a:solidFill>
                            <a:srgbClr val="58585A"/>
                          </a:solidFill>
                        </a:rPr>
                        <a:t>50 x 33 x 59 cm</a:t>
                      </a: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32">
                <a:tc>
                  <a:txBody>
                    <a:bodyPr/>
                    <a:lstStyle/>
                    <a:p>
                      <a:r>
                        <a:rPr lang="de-DE" sz="1600" noProof="0" err="1" smtClean="0">
                          <a:solidFill>
                            <a:schemeClr val="tx1"/>
                          </a:solidFill>
                        </a:rPr>
                        <a:t>Weight</a:t>
                      </a:r>
                      <a:endParaRPr lang="de-DE" sz="1600" noProof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>
                          <a:solidFill>
                            <a:schemeClr val="bg1"/>
                          </a:solidFill>
                        </a:rPr>
                        <a:t>9.2 kg</a:t>
                      </a:r>
                      <a:endParaRPr lang="en-GB" sz="1600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smtClean="0">
                          <a:solidFill>
                            <a:srgbClr val="58585A"/>
                          </a:solidFill>
                        </a:rPr>
                        <a:t>12.5 kg</a:t>
                      </a: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noProof="0" err="1" smtClean="0">
                          <a:solidFill>
                            <a:srgbClr val="58585A"/>
                          </a:solidFill>
                        </a:rPr>
                        <a:t>Energy</a:t>
                      </a:r>
                      <a:r>
                        <a:rPr lang="de-DE" sz="1600" baseline="0" noProof="0" smtClean="0">
                          <a:solidFill>
                            <a:srgbClr val="58585A"/>
                          </a:solidFill>
                        </a:rPr>
                        <a:t> </a:t>
                      </a:r>
                      <a:r>
                        <a:rPr lang="de-DE" sz="1600" baseline="0" noProof="0" err="1" smtClean="0">
                          <a:solidFill>
                            <a:srgbClr val="58585A"/>
                          </a:solidFill>
                        </a:rPr>
                        <a:t>consumption</a:t>
                      </a:r>
                      <a:r>
                        <a:rPr lang="de-DE" sz="1600" baseline="0" noProof="0" smtClean="0">
                          <a:solidFill>
                            <a:srgbClr val="58585A"/>
                          </a:solidFill>
                        </a:rPr>
                        <a:t> w/o </a:t>
                      </a:r>
                      <a:r>
                        <a:rPr lang="de-DE" sz="1600" noProof="0" smtClean="0">
                          <a:solidFill>
                            <a:srgbClr val="58585A"/>
                          </a:solidFill>
                        </a:rPr>
                        <a:t>UV</a:t>
                      </a:r>
                      <a:r>
                        <a:rPr lang="de-DE" sz="1600" baseline="0" noProof="0" smtClean="0">
                          <a:solidFill>
                            <a:srgbClr val="58585A"/>
                          </a:solidFill>
                        </a:rPr>
                        <a:t> </a:t>
                      </a:r>
                      <a:r>
                        <a:rPr lang="de-DE" sz="1600" noProof="0" smtClean="0">
                          <a:solidFill>
                            <a:srgbClr val="58585A"/>
                          </a:solidFill>
                        </a:rPr>
                        <a:t>(min</a:t>
                      </a:r>
                      <a:r>
                        <a:rPr lang="de-DE" sz="1600" baseline="0" noProof="0" smtClean="0">
                          <a:solidFill>
                            <a:srgbClr val="58585A"/>
                          </a:solidFill>
                        </a:rPr>
                        <a:t>-</a:t>
                      </a:r>
                      <a:r>
                        <a:rPr lang="de-DE" sz="1600" noProof="0" err="1" smtClean="0">
                          <a:solidFill>
                            <a:srgbClr val="58585A"/>
                          </a:solidFill>
                        </a:rPr>
                        <a:t>max</a:t>
                      </a:r>
                      <a:r>
                        <a:rPr lang="de-DE" sz="1600" noProof="0" smtClean="0">
                          <a:solidFill>
                            <a:srgbClr val="58585A"/>
                          </a:solidFill>
                        </a:rPr>
                        <a:t>) </a:t>
                      </a:r>
                      <a:endParaRPr lang="de-DE" sz="1600" noProof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>
                          <a:solidFill>
                            <a:schemeClr val="bg1"/>
                          </a:solidFill>
                        </a:rPr>
                        <a:t>17 / 73W</a:t>
                      </a:r>
                      <a:endParaRPr lang="en-GB" sz="1600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>
                          <a:solidFill>
                            <a:schemeClr val="tx1"/>
                          </a:solidFill>
                        </a:rPr>
                        <a:t>24 / 150W</a:t>
                      </a:r>
                      <a:endParaRPr lang="en-GB" sz="1600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248">
                <a:tc>
                  <a:txBody>
                    <a:bodyPr/>
                    <a:lstStyle/>
                    <a:p>
                      <a:r>
                        <a:rPr lang="de-DE" sz="1600" noProof="0" smtClean="0">
                          <a:solidFill>
                            <a:srgbClr val="58585A"/>
                          </a:solidFill>
                        </a:rPr>
                        <a:t>Air</a:t>
                      </a:r>
                      <a:r>
                        <a:rPr lang="de-DE" sz="1600" baseline="0" noProof="0" smtClean="0">
                          <a:solidFill>
                            <a:srgbClr val="58585A"/>
                          </a:solidFill>
                        </a:rPr>
                        <a:t> </a:t>
                      </a:r>
                      <a:r>
                        <a:rPr lang="de-DE" sz="1600" baseline="0" noProof="0" err="1" smtClean="0">
                          <a:solidFill>
                            <a:srgbClr val="58585A"/>
                          </a:solidFill>
                        </a:rPr>
                        <a:t>flow</a:t>
                      </a:r>
                      <a:endParaRPr lang="de-DE" sz="1600" baseline="0" noProof="0" smtClean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smtClean="0">
                          <a:solidFill>
                            <a:schemeClr val="bg1"/>
                          </a:solidFill>
                        </a:rPr>
                        <a:t>560 </a:t>
                      </a:r>
                      <a:r>
                        <a:rPr lang="de-DE" sz="1600" noProof="0" smtClean="0">
                          <a:solidFill>
                            <a:schemeClr val="bg1"/>
                          </a:solidFill>
                        </a:rPr>
                        <a:t>(m3/h)</a:t>
                      </a:r>
                      <a:endParaRPr lang="de-DE" sz="1600" baseline="0" noProof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smtClean="0">
                          <a:solidFill>
                            <a:srgbClr val="58585A"/>
                          </a:solidFill>
                        </a:rPr>
                        <a:t>220 </a:t>
                      </a:r>
                      <a:r>
                        <a:rPr lang="de-DE" sz="1600" noProof="0" smtClean="0">
                          <a:solidFill>
                            <a:srgbClr val="58585A"/>
                          </a:solidFill>
                        </a:rPr>
                        <a:t>(m3/h</a:t>
                      </a:r>
                      <a:endParaRPr lang="de-DE" sz="1600" baseline="0" noProof="0" smtClean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aseline="0" noProof="0" smtClean="0">
                          <a:solidFill>
                            <a:srgbClr val="58585A"/>
                          </a:solidFill>
                        </a:rPr>
                        <a:t>Filtration </a:t>
                      </a:r>
                      <a:r>
                        <a:rPr lang="de-DE" sz="1600" baseline="0" noProof="0" err="1" smtClean="0">
                          <a:solidFill>
                            <a:srgbClr val="58585A"/>
                          </a:solidFill>
                        </a:rPr>
                        <a:t>mmps</a:t>
                      </a:r>
                      <a:endParaRPr lang="de-DE" sz="1600" baseline="0" noProof="0" smtClean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>
                          <a:solidFill>
                            <a:schemeClr val="bg1"/>
                          </a:solidFill>
                        </a:rPr>
                        <a:t>99.97%</a:t>
                      </a:r>
                      <a:endParaRPr lang="en-GB" sz="1600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>
                          <a:solidFill>
                            <a:srgbClr val="58585A"/>
                          </a:solidFill>
                        </a:rPr>
                        <a:t>99.97%</a:t>
                      </a:r>
                      <a:endParaRPr lang="en-GB" sz="1600" noProof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aseline="0" noProof="0" smtClean="0">
                          <a:solidFill>
                            <a:srgbClr val="58585A"/>
                          </a:solidFill>
                        </a:rPr>
                        <a:t>Speed </a:t>
                      </a:r>
                      <a:r>
                        <a:rPr lang="de-DE" sz="1600" baseline="0" noProof="0" err="1" smtClean="0">
                          <a:solidFill>
                            <a:srgbClr val="58585A"/>
                          </a:solidFill>
                        </a:rPr>
                        <a:t>levels</a:t>
                      </a:r>
                      <a:endParaRPr lang="de-DE" sz="1600" baseline="0" noProof="0" smtClean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GB" sz="1600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>
                          <a:solidFill>
                            <a:srgbClr val="58585A"/>
                          </a:solidFill>
                        </a:rPr>
                        <a:t>5</a:t>
                      </a:r>
                      <a:endParaRPr lang="en-GB" sz="1600" noProof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aseline="0" noProof="0" smtClean="0">
                          <a:solidFill>
                            <a:srgbClr val="58585A"/>
                          </a:solidFill>
                        </a:rPr>
                        <a:t>Air </a:t>
                      </a:r>
                      <a:r>
                        <a:rPr lang="de-DE" sz="1600" baseline="0" noProof="0" err="1" smtClean="0">
                          <a:solidFill>
                            <a:srgbClr val="58585A"/>
                          </a:solidFill>
                        </a:rPr>
                        <a:t>quality</a:t>
                      </a:r>
                      <a:r>
                        <a:rPr lang="de-DE" sz="1600" baseline="0" noProof="0" smtClean="0">
                          <a:solidFill>
                            <a:srgbClr val="58585A"/>
                          </a:solidFill>
                        </a:rPr>
                        <a:t> </a:t>
                      </a:r>
                      <a:r>
                        <a:rPr lang="de-DE" sz="1600" baseline="0" noProof="0" err="1" smtClean="0">
                          <a:solidFill>
                            <a:srgbClr val="58585A"/>
                          </a:solidFill>
                        </a:rPr>
                        <a:t>indication</a:t>
                      </a:r>
                      <a:endParaRPr lang="de-DE" sz="1600" baseline="0" noProof="0" smtClean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>
                          <a:solidFill>
                            <a:schemeClr val="bg1"/>
                          </a:solidFill>
                        </a:rPr>
                        <a:t>Display + </a:t>
                      </a:r>
                      <a:r>
                        <a:rPr lang="en-GB" sz="1600" noProof="0" err="1" smtClean="0">
                          <a:solidFill>
                            <a:schemeClr val="bg1"/>
                          </a:solidFill>
                        </a:rPr>
                        <a:t>Visiolight</a:t>
                      </a:r>
                      <a:endParaRPr lang="en-GB" sz="1600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>
                          <a:solidFill>
                            <a:srgbClr val="58585A"/>
                          </a:solidFill>
                        </a:rPr>
                        <a:t>Display </a:t>
                      </a:r>
                      <a:endParaRPr lang="en-GB" sz="1600" noProof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aseline="0" noProof="0" err="1" smtClean="0">
                          <a:solidFill>
                            <a:srgbClr val="58585A"/>
                          </a:solidFill>
                        </a:rPr>
                        <a:t>Locking</a:t>
                      </a:r>
                      <a:r>
                        <a:rPr lang="de-DE" sz="1600" baseline="0" noProof="0" smtClean="0">
                          <a:solidFill>
                            <a:srgbClr val="58585A"/>
                          </a:solidFill>
                        </a:rPr>
                        <a:t> </a:t>
                      </a:r>
                      <a:r>
                        <a:rPr lang="de-DE" sz="1600" baseline="0" noProof="0" err="1" smtClean="0">
                          <a:solidFill>
                            <a:srgbClr val="58585A"/>
                          </a:solidFill>
                        </a:rPr>
                        <a:t>function</a:t>
                      </a:r>
                      <a:r>
                        <a:rPr lang="de-DE" sz="1600" baseline="0" noProof="0" smtClean="0">
                          <a:solidFill>
                            <a:srgbClr val="58585A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>
                          <a:solidFill>
                            <a:schemeClr val="bg1"/>
                          </a:solidFill>
                        </a:rPr>
                        <a:t>Yes</a:t>
                      </a:r>
                      <a:endParaRPr lang="en-GB" sz="1600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>
                          <a:solidFill>
                            <a:srgbClr val="58585A"/>
                          </a:solidFill>
                        </a:rPr>
                        <a:t>No</a:t>
                      </a:r>
                      <a:endParaRPr lang="en-GB" sz="1600" noProof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aseline="0" noProof="0" err="1" smtClean="0">
                          <a:solidFill>
                            <a:srgbClr val="58585A"/>
                          </a:solidFill>
                        </a:rPr>
                        <a:t>Humidity</a:t>
                      </a:r>
                      <a:r>
                        <a:rPr lang="de-DE" sz="1600" baseline="0" noProof="0" smtClean="0">
                          <a:solidFill>
                            <a:srgbClr val="58585A"/>
                          </a:solidFill>
                        </a:rPr>
                        <a:t> </a:t>
                      </a:r>
                      <a:r>
                        <a:rPr lang="de-DE" sz="1600" baseline="0" noProof="0" err="1" smtClean="0">
                          <a:solidFill>
                            <a:srgbClr val="58585A"/>
                          </a:solidFill>
                        </a:rPr>
                        <a:t>and</a:t>
                      </a:r>
                      <a:r>
                        <a:rPr lang="de-DE" sz="1600" baseline="0" noProof="0" smtClean="0">
                          <a:solidFill>
                            <a:srgbClr val="58585A"/>
                          </a:solidFill>
                        </a:rPr>
                        <a:t> </a:t>
                      </a:r>
                      <a:r>
                        <a:rPr lang="de-DE" sz="1600" baseline="0" noProof="0" err="1" smtClean="0">
                          <a:solidFill>
                            <a:srgbClr val="58585A"/>
                          </a:solidFill>
                        </a:rPr>
                        <a:t>temperature</a:t>
                      </a:r>
                      <a:r>
                        <a:rPr lang="de-DE" sz="1600" baseline="0" noProof="0" smtClean="0">
                          <a:solidFill>
                            <a:srgbClr val="58585A"/>
                          </a:solidFill>
                        </a:rPr>
                        <a:t> </a:t>
                      </a:r>
                      <a:r>
                        <a:rPr lang="de-DE" sz="1600" baseline="0" noProof="0" err="1" smtClean="0">
                          <a:solidFill>
                            <a:srgbClr val="58585A"/>
                          </a:solidFill>
                        </a:rPr>
                        <a:t>indication</a:t>
                      </a:r>
                      <a:endParaRPr lang="de-DE" sz="1600" baseline="0" noProof="0" smtClean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>
                          <a:solidFill>
                            <a:schemeClr val="bg1"/>
                          </a:solidFill>
                        </a:rPr>
                        <a:t>Yes</a:t>
                      </a:r>
                      <a:endParaRPr lang="en-GB" sz="1600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>
                          <a:solidFill>
                            <a:srgbClr val="58585A"/>
                          </a:solidFill>
                        </a:rPr>
                        <a:t>No</a:t>
                      </a:r>
                      <a:endParaRPr lang="en-GB" sz="1600" noProof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aseline="0" noProof="0" err="1" smtClean="0">
                          <a:solidFill>
                            <a:srgbClr val="58585A"/>
                          </a:solidFill>
                        </a:rPr>
                        <a:t>Timer-Function</a:t>
                      </a:r>
                      <a:endParaRPr lang="de-DE" sz="1600" baseline="0" noProof="0" smtClean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>
                          <a:solidFill>
                            <a:schemeClr val="bg1"/>
                          </a:solidFill>
                        </a:rPr>
                        <a:t>Yes</a:t>
                      </a:r>
                      <a:endParaRPr lang="en-GB" sz="1600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>
                          <a:solidFill>
                            <a:srgbClr val="58585A"/>
                          </a:solidFill>
                        </a:rPr>
                        <a:t>No</a:t>
                      </a:r>
                      <a:endParaRPr lang="en-GB" sz="1600" noProof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aseline="0" noProof="0" err="1" smtClean="0">
                          <a:solidFill>
                            <a:srgbClr val="58585A"/>
                          </a:solidFill>
                        </a:rPr>
                        <a:t>Humidifier</a:t>
                      </a:r>
                      <a:endParaRPr lang="de-DE" sz="1600" baseline="0" noProof="0" smtClean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>
                          <a:solidFill>
                            <a:schemeClr val="bg1"/>
                          </a:solidFill>
                        </a:rPr>
                        <a:t>Yes</a:t>
                      </a:r>
                      <a:endParaRPr lang="en-GB" sz="1600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>
                          <a:solidFill>
                            <a:srgbClr val="58585A"/>
                          </a:solidFill>
                        </a:rPr>
                        <a:t>No</a:t>
                      </a:r>
                      <a:endParaRPr lang="en-GB" sz="1600" noProof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aseline="0" noProof="0" smtClean="0">
                          <a:solidFill>
                            <a:srgbClr val="58585A"/>
                          </a:solidFill>
                        </a:rPr>
                        <a:t>Noise </a:t>
                      </a:r>
                      <a:r>
                        <a:rPr lang="de-DE" sz="1600" baseline="0" noProof="0" err="1" smtClean="0">
                          <a:solidFill>
                            <a:srgbClr val="58585A"/>
                          </a:solidFill>
                        </a:rPr>
                        <a:t>level</a:t>
                      </a:r>
                      <a:r>
                        <a:rPr lang="de-DE" sz="1600" baseline="0" noProof="0" smtClean="0">
                          <a:solidFill>
                            <a:srgbClr val="58585A"/>
                          </a:solidFill>
                        </a:rPr>
                        <a:t> (</a:t>
                      </a:r>
                      <a:r>
                        <a:rPr lang="de-DE" sz="1600" baseline="0" noProof="0" err="1" smtClean="0">
                          <a:solidFill>
                            <a:srgbClr val="58585A"/>
                          </a:solidFill>
                        </a:rPr>
                        <a:t>speed</a:t>
                      </a:r>
                      <a:r>
                        <a:rPr lang="de-DE" sz="1600" baseline="0" noProof="0" smtClean="0">
                          <a:solidFill>
                            <a:srgbClr val="58585A"/>
                          </a:solidFill>
                        </a:rPr>
                        <a:t> </a:t>
                      </a:r>
                      <a:r>
                        <a:rPr lang="de-DE" sz="1600" baseline="0" noProof="0" err="1" smtClean="0">
                          <a:solidFill>
                            <a:srgbClr val="58585A"/>
                          </a:solidFill>
                        </a:rPr>
                        <a:t>level</a:t>
                      </a:r>
                      <a:r>
                        <a:rPr lang="de-DE" sz="1600" baseline="0" noProof="0" smtClean="0">
                          <a:solidFill>
                            <a:srgbClr val="58585A"/>
                          </a:solidFill>
                        </a:rPr>
                        <a:t>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>
                          <a:solidFill>
                            <a:schemeClr val="bg1"/>
                          </a:solidFill>
                        </a:rPr>
                        <a:t>33</a:t>
                      </a:r>
                      <a:r>
                        <a:rPr lang="en-GB" sz="1600" baseline="0" noProof="0" smtClean="0">
                          <a:solidFill>
                            <a:schemeClr val="bg1"/>
                          </a:solidFill>
                        </a:rPr>
                        <a:t> dB</a:t>
                      </a:r>
                      <a:endParaRPr lang="en-GB" sz="1600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smtClean="0">
                          <a:solidFill>
                            <a:srgbClr val="58585A"/>
                          </a:solidFill>
                        </a:rPr>
                        <a:t>36 dB</a:t>
                      </a:r>
                      <a:endParaRPr lang="en-GB" sz="1600" noProof="0">
                        <a:solidFill>
                          <a:srgbClr val="58585A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Aeroguard 4S </a:t>
            </a:r>
            <a:r>
              <a:rPr lang="de-CH" err="1" smtClean="0"/>
              <a:t>v</a:t>
            </a:r>
            <a:r>
              <a:rPr lang="de-CH" cap="none" err="1" smtClean="0"/>
              <a:t>s</a:t>
            </a:r>
            <a:r>
              <a:rPr lang="de-CH" smtClean="0"/>
              <a:t> Aeroguard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9070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40000" y="500042"/>
            <a:ext cx="8352480" cy="964092"/>
          </a:xfrm>
        </p:spPr>
        <p:txBody>
          <a:bodyPr/>
          <a:lstStyle/>
          <a:p>
            <a:r>
              <a:rPr lang="de-CH" sz="4400"/>
              <a:t>10 </a:t>
            </a:r>
            <a:r>
              <a:rPr lang="de-CH" sz="4400" err="1"/>
              <a:t>reasons</a:t>
            </a:r>
            <a:r>
              <a:rPr lang="de-CH" sz="4400"/>
              <a:t> </a:t>
            </a:r>
            <a:r>
              <a:rPr lang="de-CH" sz="4400" err="1"/>
              <a:t>why</a:t>
            </a:r>
            <a:r>
              <a:rPr lang="de-CH" sz="4400"/>
              <a:t> </a:t>
            </a:r>
            <a:r>
              <a:rPr lang="de-CH" err="1" smtClean="0"/>
              <a:t>the</a:t>
            </a:r>
            <a:r>
              <a:rPr lang="de-CH" smtClean="0"/>
              <a:t> </a:t>
            </a:r>
            <a:r>
              <a:rPr lang="de-CH" err="1" smtClean="0"/>
              <a:t>aeroguard</a:t>
            </a:r>
            <a:r>
              <a:rPr lang="de-CH" smtClean="0"/>
              <a:t> </a:t>
            </a:r>
            <a:r>
              <a:rPr lang="de-CH"/>
              <a:t>4s </a:t>
            </a:r>
            <a:r>
              <a:rPr lang="de-CH" err="1"/>
              <a:t>is</a:t>
            </a:r>
            <a:r>
              <a:rPr lang="de-CH"/>
              <a:t> </a:t>
            </a:r>
            <a:r>
              <a:rPr lang="de-CH" err="1"/>
              <a:t>the</a:t>
            </a:r>
            <a:r>
              <a:rPr lang="de-CH"/>
              <a:t> </a:t>
            </a:r>
            <a:r>
              <a:rPr lang="de-CH" err="1"/>
              <a:t>next</a:t>
            </a:r>
            <a:r>
              <a:rPr lang="de-CH"/>
              <a:t> generation </a:t>
            </a:r>
            <a:r>
              <a:rPr lang="de-CH" err="1"/>
              <a:t>of</a:t>
            </a:r>
            <a:r>
              <a:rPr lang="de-CH"/>
              <a:t> air </a:t>
            </a:r>
            <a:r>
              <a:rPr lang="de-CH" err="1"/>
              <a:t>purifier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BA7E32-80CB-4D15-A9A5-6B5F38253E64}" type="datetime1">
              <a:rPr lang="en-GB" smtClean="0"/>
              <a:pPr/>
              <a:t>18/06/2020</a:t>
            </a:fld>
            <a:endParaRPr lang="en-GB"/>
          </a:p>
        </p:txBody>
      </p:sp>
      <p:sp>
        <p:nvSpPr>
          <p:cNvPr id="6" name="Rechteck 5"/>
          <p:cNvSpPr/>
          <p:nvPr/>
        </p:nvSpPr>
        <p:spPr>
          <a:xfrm>
            <a:off x="539552" y="1823492"/>
            <a:ext cx="648000" cy="648072"/>
          </a:xfrm>
          <a:prstGeom prst="rect">
            <a:avLst/>
          </a:prstGeom>
          <a:solidFill>
            <a:srgbClr val="A0022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smtClean="0"/>
              <a:t>01</a:t>
            </a:r>
            <a:endParaRPr lang="en-GB" sz="2800" b="1"/>
          </a:p>
        </p:txBody>
      </p:sp>
      <p:sp>
        <p:nvSpPr>
          <p:cNvPr id="7" name="Rechteck 6"/>
          <p:cNvSpPr/>
          <p:nvPr/>
        </p:nvSpPr>
        <p:spPr>
          <a:xfrm>
            <a:off x="539552" y="2599978"/>
            <a:ext cx="648000" cy="648072"/>
          </a:xfrm>
          <a:prstGeom prst="rect">
            <a:avLst/>
          </a:prstGeom>
          <a:solidFill>
            <a:srgbClr val="002C5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smtClean="0"/>
              <a:t>02</a:t>
            </a:r>
            <a:endParaRPr lang="en-GB" sz="2800" b="1"/>
          </a:p>
        </p:txBody>
      </p:sp>
      <p:sp>
        <p:nvSpPr>
          <p:cNvPr id="8" name="Rechteck 7"/>
          <p:cNvSpPr/>
          <p:nvPr/>
        </p:nvSpPr>
        <p:spPr>
          <a:xfrm>
            <a:off x="539552" y="3418706"/>
            <a:ext cx="648000" cy="6480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smtClean="0"/>
              <a:t>03</a:t>
            </a:r>
            <a:endParaRPr lang="en-GB" sz="2800" b="1"/>
          </a:p>
        </p:txBody>
      </p:sp>
      <p:sp>
        <p:nvSpPr>
          <p:cNvPr id="9" name="Rechteck 8"/>
          <p:cNvSpPr/>
          <p:nvPr/>
        </p:nvSpPr>
        <p:spPr>
          <a:xfrm>
            <a:off x="539552" y="4210794"/>
            <a:ext cx="648000" cy="648072"/>
          </a:xfrm>
          <a:prstGeom prst="rect">
            <a:avLst/>
          </a:prstGeom>
          <a:solidFill>
            <a:srgbClr val="A0022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smtClean="0"/>
              <a:t>04</a:t>
            </a:r>
            <a:endParaRPr lang="en-GB" sz="2800" b="1"/>
          </a:p>
        </p:txBody>
      </p:sp>
      <p:sp>
        <p:nvSpPr>
          <p:cNvPr id="10" name="Rechteck 9"/>
          <p:cNvSpPr/>
          <p:nvPr/>
        </p:nvSpPr>
        <p:spPr>
          <a:xfrm>
            <a:off x="539552" y="5002882"/>
            <a:ext cx="648000" cy="648072"/>
          </a:xfrm>
          <a:prstGeom prst="rect">
            <a:avLst/>
          </a:prstGeom>
          <a:solidFill>
            <a:srgbClr val="002C5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smtClean="0"/>
              <a:t>05</a:t>
            </a:r>
            <a:endParaRPr lang="en-GB" sz="2800" b="1"/>
          </a:p>
        </p:txBody>
      </p:sp>
      <p:sp>
        <p:nvSpPr>
          <p:cNvPr id="11" name="Rechteck 10"/>
          <p:cNvSpPr/>
          <p:nvPr/>
        </p:nvSpPr>
        <p:spPr>
          <a:xfrm>
            <a:off x="4788024" y="1823492"/>
            <a:ext cx="648000" cy="6480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smtClean="0"/>
              <a:t>06</a:t>
            </a:r>
            <a:endParaRPr lang="en-GB" sz="2800" b="1"/>
          </a:p>
        </p:txBody>
      </p:sp>
      <p:sp>
        <p:nvSpPr>
          <p:cNvPr id="12" name="Rechteck 11"/>
          <p:cNvSpPr/>
          <p:nvPr/>
        </p:nvSpPr>
        <p:spPr>
          <a:xfrm>
            <a:off x="4788024" y="2599978"/>
            <a:ext cx="648000" cy="648072"/>
          </a:xfrm>
          <a:prstGeom prst="rect">
            <a:avLst/>
          </a:prstGeom>
          <a:solidFill>
            <a:srgbClr val="A0022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smtClean="0"/>
              <a:t>07</a:t>
            </a:r>
            <a:endParaRPr lang="en-GB" sz="2800" b="1"/>
          </a:p>
        </p:txBody>
      </p:sp>
      <p:sp>
        <p:nvSpPr>
          <p:cNvPr id="13" name="Rechteck 12"/>
          <p:cNvSpPr/>
          <p:nvPr/>
        </p:nvSpPr>
        <p:spPr>
          <a:xfrm>
            <a:off x="4788024" y="3418706"/>
            <a:ext cx="648000" cy="648072"/>
          </a:xfrm>
          <a:prstGeom prst="rect">
            <a:avLst/>
          </a:prstGeom>
          <a:solidFill>
            <a:srgbClr val="002C5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smtClean="0"/>
              <a:t>08</a:t>
            </a:r>
            <a:endParaRPr lang="en-GB" sz="2800" b="1"/>
          </a:p>
        </p:txBody>
      </p:sp>
      <p:sp>
        <p:nvSpPr>
          <p:cNvPr id="14" name="Rechteck 13"/>
          <p:cNvSpPr/>
          <p:nvPr/>
        </p:nvSpPr>
        <p:spPr>
          <a:xfrm>
            <a:off x="4788024" y="4210794"/>
            <a:ext cx="648000" cy="648072"/>
          </a:xfrm>
          <a:prstGeom prst="rect">
            <a:avLst/>
          </a:prstGeom>
          <a:solidFill>
            <a:srgbClr val="B7BDC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smtClean="0"/>
              <a:t>09</a:t>
            </a:r>
            <a:endParaRPr lang="en-GB" sz="2800" b="1"/>
          </a:p>
        </p:txBody>
      </p:sp>
      <p:sp>
        <p:nvSpPr>
          <p:cNvPr id="15" name="Rechteck 14"/>
          <p:cNvSpPr/>
          <p:nvPr/>
        </p:nvSpPr>
        <p:spPr>
          <a:xfrm>
            <a:off x="4788024" y="5002882"/>
            <a:ext cx="648000" cy="648072"/>
          </a:xfrm>
          <a:prstGeom prst="rect">
            <a:avLst/>
          </a:prstGeom>
          <a:solidFill>
            <a:srgbClr val="A0022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smtClean="0"/>
              <a:t>10</a:t>
            </a:r>
            <a:endParaRPr lang="en-GB" sz="2800" b="1"/>
          </a:p>
        </p:txBody>
      </p:sp>
      <p:sp>
        <p:nvSpPr>
          <p:cNvPr id="17" name="Rechteck 16"/>
          <p:cNvSpPr/>
          <p:nvPr/>
        </p:nvSpPr>
        <p:spPr>
          <a:xfrm>
            <a:off x="1259632" y="1823492"/>
            <a:ext cx="3240360" cy="648072"/>
          </a:xfrm>
          <a:prstGeom prst="rect">
            <a:avLst/>
          </a:prstGeom>
          <a:solidFill>
            <a:srgbClr val="A0022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94022C"/>
              </a:buClr>
              <a:buSzPct val="120000"/>
            </a:pPr>
            <a:r>
              <a:rPr lang="de-CH" err="1">
                <a:ln>
                  <a:solidFill>
                    <a:schemeClr val="bg1"/>
                  </a:solidFill>
                </a:ln>
              </a:rPr>
              <a:t>Highest</a:t>
            </a:r>
            <a:r>
              <a:rPr lang="de-CH">
                <a:ln>
                  <a:solidFill>
                    <a:schemeClr val="bg1"/>
                  </a:solidFill>
                </a:ln>
              </a:rPr>
              <a:t> </a:t>
            </a:r>
            <a:r>
              <a:rPr lang="de-CH" err="1">
                <a:ln>
                  <a:solidFill>
                    <a:schemeClr val="bg1"/>
                  </a:solidFill>
                </a:ln>
              </a:rPr>
              <a:t>cleaning</a:t>
            </a:r>
            <a:r>
              <a:rPr lang="de-CH">
                <a:ln>
                  <a:solidFill>
                    <a:schemeClr val="bg1"/>
                  </a:solidFill>
                </a:ln>
              </a:rPr>
              <a:t> </a:t>
            </a:r>
            <a:r>
              <a:rPr lang="de-CH" err="1">
                <a:ln>
                  <a:solidFill>
                    <a:schemeClr val="bg1"/>
                  </a:solidFill>
                </a:ln>
              </a:rPr>
              <a:t>performance</a:t>
            </a:r>
            <a:r>
              <a:rPr lang="de-CH">
                <a:ln>
                  <a:solidFill>
                    <a:schemeClr val="bg1"/>
                  </a:solidFill>
                </a:ln>
              </a:rPr>
              <a:t> </a:t>
            </a:r>
            <a:r>
              <a:rPr lang="de-CH" err="1">
                <a:ln>
                  <a:solidFill>
                    <a:schemeClr val="bg1"/>
                  </a:solidFill>
                </a:ln>
              </a:rPr>
              <a:t>ever</a:t>
            </a:r>
            <a:endParaRPr lang="de-CH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1259632" y="2599978"/>
            <a:ext cx="3240360" cy="648072"/>
          </a:xfrm>
          <a:prstGeom prst="rect">
            <a:avLst/>
          </a:prstGeom>
          <a:solidFill>
            <a:srgbClr val="002C5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94022C"/>
              </a:buClr>
              <a:buSzPct val="120000"/>
            </a:pPr>
            <a:r>
              <a:rPr lang="de-CH" smtClean="0">
                <a:ln>
                  <a:solidFill>
                    <a:schemeClr val="bg1"/>
                  </a:solidFill>
                </a:ln>
              </a:rPr>
              <a:t>Light &amp; </a:t>
            </a:r>
            <a:r>
              <a:rPr lang="de-CH" err="1" smtClean="0">
                <a:ln>
                  <a:solidFill>
                    <a:schemeClr val="bg1"/>
                  </a:solidFill>
                </a:ln>
              </a:rPr>
              <a:t>compact</a:t>
            </a:r>
            <a:endParaRPr lang="de-CH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1259632" y="3418706"/>
            <a:ext cx="3240360" cy="6480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94022C"/>
              </a:buClr>
              <a:buSzPct val="120000"/>
            </a:pPr>
            <a:r>
              <a:rPr lang="en-GB" smtClean="0">
                <a:ln>
                  <a:solidFill>
                    <a:schemeClr val="bg1"/>
                  </a:solidFill>
                </a:ln>
              </a:rPr>
              <a:t>Synthetic </a:t>
            </a:r>
            <a:r>
              <a:rPr lang="en-GB" i="1" smtClean="0">
                <a:ln>
                  <a:solidFill>
                    <a:schemeClr val="bg1"/>
                  </a:solidFill>
                </a:ln>
              </a:rPr>
              <a:t>SWISS HEPA</a:t>
            </a:r>
            <a:r>
              <a:rPr lang="en-GB" i="1" baseline="30000" smtClean="0">
                <a:ln>
                  <a:solidFill>
                    <a:schemeClr val="bg1"/>
                  </a:solidFill>
                </a:ln>
              </a:rPr>
              <a:t>TM</a:t>
            </a:r>
            <a:r>
              <a:rPr lang="en-GB" i="1" smtClean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GB" smtClean="0">
                <a:ln>
                  <a:solidFill>
                    <a:schemeClr val="bg1"/>
                  </a:solidFill>
                </a:ln>
              </a:rPr>
              <a:t>Filter</a:t>
            </a:r>
            <a:endParaRPr lang="en-GB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1259632" y="4210794"/>
            <a:ext cx="3240360" cy="648072"/>
          </a:xfrm>
          <a:prstGeom prst="rect">
            <a:avLst/>
          </a:prstGeom>
          <a:solidFill>
            <a:srgbClr val="A0022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94022C"/>
              </a:buClr>
              <a:buSzPct val="120000"/>
            </a:pPr>
            <a:r>
              <a:rPr lang="de-CH" smtClean="0">
                <a:ln>
                  <a:solidFill>
                    <a:schemeClr val="bg1"/>
                  </a:solidFill>
                </a:ln>
              </a:rPr>
              <a:t>4 in1 </a:t>
            </a:r>
            <a:r>
              <a:rPr lang="de-CH" sz="1400" smtClean="0"/>
              <a:t>(Cleaner + </a:t>
            </a:r>
            <a:r>
              <a:rPr lang="de-CH" sz="1400" err="1"/>
              <a:t>I</a:t>
            </a:r>
            <a:r>
              <a:rPr lang="de-CH" sz="1400" err="1" smtClean="0"/>
              <a:t>onizer</a:t>
            </a:r>
            <a:r>
              <a:rPr lang="de-CH" sz="1400" smtClean="0"/>
              <a:t> + </a:t>
            </a:r>
            <a:r>
              <a:rPr lang="de-CH" sz="1400" err="1" smtClean="0"/>
              <a:t>Aromizer</a:t>
            </a:r>
            <a:r>
              <a:rPr lang="de-CH" sz="1400" smtClean="0"/>
              <a:t> + </a:t>
            </a:r>
            <a:r>
              <a:rPr lang="de-CH" sz="1400" err="1" smtClean="0"/>
              <a:t>Humidifier</a:t>
            </a:r>
            <a:r>
              <a:rPr lang="de-CH" sz="1400" smtClean="0"/>
              <a:t>)</a:t>
            </a:r>
            <a:endParaRPr lang="de-CH" sz="1400"/>
          </a:p>
        </p:txBody>
      </p:sp>
      <p:sp>
        <p:nvSpPr>
          <p:cNvPr id="21" name="Rechteck 20"/>
          <p:cNvSpPr/>
          <p:nvPr/>
        </p:nvSpPr>
        <p:spPr>
          <a:xfrm>
            <a:off x="1259632" y="5002882"/>
            <a:ext cx="3240360" cy="648072"/>
          </a:xfrm>
          <a:prstGeom prst="rect">
            <a:avLst/>
          </a:prstGeom>
          <a:solidFill>
            <a:srgbClr val="002C5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94022C"/>
              </a:buClr>
              <a:buSzPct val="120000"/>
            </a:pPr>
            <a:r>
              <a:rPr lang="de-CH">
                <a:ln>
                  <a:solidFill>
                    <a:schemeClr val="bg1"/>
                  </a:solidFill>
                </a:ln>
              </a:rPr>
              <a:t>Performance &amp; Service </a:t>
            </a:r>
            <a:r>
              <a:rPr lang="de-CH" smtClean="0">
                <a:ln>
                  <a:solidFill>
                    <a:schemeClr val="bg1"/>
                  </a:solidFill>
                </a:ln>
              </a:rPr>
              <a:t>light-bar</a:t>
            </a:r>
            <a:endParaRPr lang="de-CH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5508104" y="1823492"/>
            <a:ext cx="3240360" cy="6480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94022C"/>
              </a:buClr>
              <a:buSzPct val="120000"/>
            </a:pPr>
            <a:r>
              <a:rPr lang="de-CH" smtClean="0">
                <a:ln>
                  <a:solidFill>
                    <a:schemeClr val="bg1"/>
                  </a:solidFill>
                </a:ln>
              </a:rPr>
              <a:t>DUOTRON </a:t>
            </a:r>
            <a:r>
              <a:rPr lang="de-CH">
                <a:ln>
                  <a:solidFill>
                    <a:schemeClr val="bg1"/>
                  </a:solidFill>
                </a:ln>
              </a:rPr>
              <a:t>Technology</a:t>
            </a:r>
          </a:p>
        </p:txBody>
      </p:sp>
      <p:sp>
        <p:nvSpPr>
          <p:cNvPr id="23" name="Rechteck 22"/>
          <p:cNvSpPr/>
          <p:nvPr/>
        </p:nvSpPr>
        <p:spPr>
          <a:xfrm>
            <a:off x="5508104" y="2599978"/>
            <a:ext cx="3240360" cy="648072"/>
          </a:xfrm>
          <a:prstGeom prst="rect">
            <a:avLst/>
          </a:prstGeom>
          <a:solidFill>
            <a:srgbClr val="A0022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94022C"/>
              </a:buClr>
              <a:buSzPct val="120000"/>
            </a:pPr>
            <a:r>
              <a:rPr lang="de-CH">
                <a:ln>
                  <a:solidFill>
                    <a:schemeClr val="bg1"/>
                  </a:solidFill>
                </a:ln>
              </a:rPr>
              <a:t>New modern Swiss Design</a:t>
            </a:r>
          </a:p>
        </p:txBody>
      </p:sp>
      <p:sp>
        <p:nvSpPr>
          <p:cNvPr id="24" name="Rechteck 23"/>
          <p:cNvSpPr/>
          <p:nvPr/>
        </p:nvSpPr>
        <p:spPr>
          <a:xfrm>
            <a:off x="5508104" y="3418706"/>
            <a:ext cx="3240360" cy="648072"/>
          </a:xfrm>
          <a:prstGeom prst="rect">
            <a:avLst/>
          </a:prstGeom>
          <a:solidFill>
            <a:srgbClr val="002C5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94022C"/>
              </a:buClr>
              <a:buSzPct val="120000"/>
            </a:pPr>
            <a:r>
              <a:rPr lang="de-CH" err="1">
                <a:ln>
                  <a:solidFill>
                    <a:schemeClr val="bg1"/>
                  </a:solidFill>
                </a:ln>
              </a:rPr>
              <a:t>Userfriendly</a:t>
            </a:r>
            <a:r>
              <a:rPr lang="de-CH">
                <a:ln>
                  <a:solidFill>
                    <a:schemeClr val="bg1"/>
                  </a:solidFill>
                </a:ln>
              </a:rPr>
              <a:t> Single Button </a:t>
            </a:r>
            <a:r>
              <a:rPr lang="de-CH" err="1">
                <a:ln>
                  <a:solidFill>
                    <a:schemeClr val="bg1"/>
                  </a:solidFill>
                </a:ln>
              </a:rPr>
              <a:t>control</a:t>
            </a:r>
            <a:endParaRPr lang="de-CH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5508104" y="4210794"/>
            <a:ext cx="3240360" cy="648072"/>
          </a:xfrm>
          <a:prstGeom prst="rect">
            <a:avLst/>
          </a:prstGeom>
          <a:solidFill>
            <a:srgbClr val="B7BDC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94022C"/>
              </a:buClr>
              <a:buSzPct val="120000"/>
            </a:pPr>
            <a:r>
              <a:rPr lang="de-CH" smtClean="0">
                <a:ln>
                  <a:solidFill>
                    <a:schemeClr val="bg1"/>
                  </a:solidFill>
                </a:ln>
              </a:rPr>
              <a:t>Optional Remote Control</a:t>
            </a:r>
            <a:endParaRPr lang="de-CH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5508104" y="5002882"/>
            <a:ext cx="3240360" cy="648072"/>
          </a:xfrm>
          <a:prstGeom prst="rect">
            <a:avLst/>
          </a:prstGeom>
          <a:solidFill>
            <a:srgbClr val="A0022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94022C"/>
              </a:buClr>
              <a:buSzPct val="120000"/>
            </a:pPr>
            <a:r>
              <a:rPr lang="de-CH" smtClean="0">
                <a:ln>
                  <a:solidFill>
                    <a:schemeClr val="bg1"/>
                  </a:solidFill>
                </a:ln>
              </a:rPr>
              <a:t>Optional </a:t>
            </a:r>
            <a:r>
              <a:rPr lang="de-CH" err="1" smtClean="0">
                <a:ln>
                  <a:solidFill>
                    <a:schemeClr val="bg1"/>
                  </a:solidFill>
                </a:ln>
              </a:rPr>
              <a:t>Humidifier</a:t>
            </a:r>
            <a:r>
              <a:rPr lang="de-CH" smtClean="0">
                <a:ln>
                  <a:solidFill>
                    <a:schemeClr val="bg1"/>
                  </a:solidFill>
                </a:ln>
              </a:rPr>
              <a:t> </a:t>
            </a:r>
            <a:endParaRPr lang="de-CH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8997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P:\Marketing\04_Picture Database\01 Downloads_Foto Databases\Shutterstock\shutterstock_170446391_Transparent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9235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Technology</a:t>
            </a:r>
            <a:br>
              <a:rPr lang="en-GB" smtClean="0"/>
            </a:br>
            <a:r>
              <a:rPr lang="en-GB" smtClean="0"/>
              <a:t>Recommended by experts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BA7E32-80CB-4D15-A9A5-6B5F38253E64}" type="datetime1">
              <a:rPr lang="en-GB" smtClean="0"/>
              <a:pPr/>
              <a:t>18/06/2020</a:t>
            </a:fld>
            <a:endParaRPr lang="en-GB"/>
          </a:p>
        </p:txBody>
      </p:sp>
      <p:pic>
        <p:nvPicPr>
          <p:cNvPr id="8" name="Picture 4" descr="P:\Marketing\04_Picture Database\04 Portraits &amp; Group Pictures\Partners\WINKEN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979416"/>
            <a:ext cx="3973050" cy="524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P:\Products\05_Certificates&amp;Labels\GUI\Logo GUI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175" y="3107417"/>
            <a:ext cx="1016060" cy="106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P:\Products\05_Certificates&amp;Labels\TÜV\TUEV Aeroguard\Prüfzeichen und Zertifikate\EN\TÜ_Aeroguard_EN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247" y="4619585"/>
            <a:ext cx="840143" cy="147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P:\Products\05_Certificates&amp;Labels\Allergie Suisse\Logo\Files AHA\1_swiss_allergy_service_mit_aha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239" y="1754328"/>
            <a:ext cx="958417" cy="111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 11"/>
          <p:cNvSpPr/>
          <p:nvPr/>
        </p:nvSpPr>
        <p:spPr>
          <a:xfrm>
            <a:off x="1694297" y="2047750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400" b="1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CH" sz="1400" b="1" smtClean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ha! </a:t>
            </a:r>
          </a:p>
          <a:p>
            <a:r>
              <a:rPr lang="de-CH" sz="1400" smtClean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Swiss </a:t>
            </a:r>
            <a:r>
              <a:rPr lang="de-CH" sz="1400" err="1" smtClean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de-CH" sz="1400" smtClean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Center</a:t>
            </a:r>
          </a:p>
        </p:txBody>
      </p:sp>
      <p:sp>
        <p:nvSpPr>
          <p:cNvPr id="13" name="Rechteck 12"/>
          <p:cNvSpPr/>
          <p:nvPr/>
        </p:nvSpPr>
        <p:spPr>
          <a:xfrm>
            <a:off x="1694297" y="3272575"/>
            <a:ext cx="31589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400" b="1" err="1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CH" sz="1400" b="1" err="1" smtClean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</a:t>
            </a:r>
            <a:r>
              <a:rPr lang="de-CH" sz="1400" b="1" smtClean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lab</a:t>
            </a:r>
            <a:r>
              <a:rPr lang="de-CH" sz="1400" smtClean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CH" sz="1400" err="1" smtClean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de-CH" sz="1400" smtClean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err="1" smtClean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1400" smtClean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environmental </a:t>
            </a:r>
            <a:r>
              <a:rPr lang="de-CH" sz="1400" err="1" smtClean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engineers</a:t>
            </a:r>
            <a:r>
              <a:rPr lang="de-CH" sz="1400" smtClean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err="1" smtClean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sz="1400" smtClean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err="1" smtClean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laboratories</a:t>
            </a:r>
            <a:endParaRPr lang="de-CH" sz="1400">
              <a:solidFill>
                <a:srgbClr val="585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694297" y="5094830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400" b="1" smtClean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TÜV NORD </a:t>
            </a:r>
          </a:p>
          <a:p>
            <a:r>
              <a:rPr lang="de-CH" sz="1400" smtClean="0">
                <a:solidFill>
                  <a:srgbClr val="585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 GmbH &amp; Co. KG</a:t>
            </a:r>
            <a:endParaRPr lang="de-CH" sz="1400">
              <a:solidFill>
                <a:srgbClr val="585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44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Optional humidifier</a:t>
            </a:r>
            <a:endParaRPr lang="en-GB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912344-6DA7-4B09-B8B8-1566FCCA356D}" type="datetime1">
              <a:rPr lang="en-GB" smtClean="0"/>
              <a:t>18/06/2020</a:t>
            </a:fld>
            <a:endParaRPr lang="en-GB"/>
          </a:p>
        </p:txBody>
      </p:sp>
      <p:pic>
        <p:nvPicPr>
          <p:cNvPr id="8" name="Picture 2" descr="P:\Products\01_Products\03_Clean Air\03_Aeroguard-New-EFL\01_Aeroguard_2S\Design\Farbstudien\2015\HUMIDIFIER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4931" y="668319"/>
            <a:ext cx="2925908" cy="339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pieren 9"/>
          <p:cNvGrpSpPr>
            <a:grpSpLocks noChangeAspect="1"/>
          </p:cNvGrpSpPr>
          <p:nvPr/>
        </p:nvGrpSpPr>
        <p:grpSpPr>
          <a:xfrm>
            <a:off x="6563683" y="4293096"/>
            <a:ext cx="2125830" cy="1734179"/>
            <a:chOff x="5702994" y="3356992"/>
            <a:chExt cx="3317701" cy="2793442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02994" y="3356992"/>
              <a:ext cx="3317701" cy="2793442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39000" y="4753713"/>
              <a:ext cx="1517650" cy="5802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3" name="Inhaltsplatzhalter 1"/>
          <p:cNvSpPr>
            <a:spLocks noGrp="1"/>
          </p:cNvSpPr>
          <p:nvPr>
            <p:ph idx="1"/>
          </p:nvPr>
        </p:nvSpPr>
        <p:spPr>
          <a:xfrm>
            <a:off x="395535" y="1196752"/>
            <a:ext cx="5689395" cy="4824536"/>
          </a:xfrm>
        </p:spPr>
        <p:txBody>
          <a:bodyPr/>
          <a:lstStyle/>
          <a:p>
            <a:pPr marL="342900" indent="-342900">
              <a:buClr>
                <a:srgbClr val="58585A"/>
              </a:buClr>
              <a:buFont typeface="Arial" panose="020B0604020202020204" pitchFamily="34" charset="0"/>
              <a:buChar char="•"/>
            </a:pPr>
            <a:r>
              <a:rPr lang="de-DE" sz="1600" smtClean="0"/>
              <a:t>Compact, light </a:t>
            </a:r>
            <a:r>
              <a:rPr lang="de-DE" sz="1600" err="1" smtClean="0"/>
              <a:t>and</a:t>
            </a:r>
            <a:r>
              <a:rPr lang="de-DE" sz="1600" smtClean="0"/>
              <a:t> </a:t>
            </a:r>
            <a:r>
              <a:rPr lang="de-DE" sz="1600" err="1" smtClean="0"/>
              <a:t>elegantly</a:t>
            </a:r>
            <a:r>
              <a:rPr lang="de-DE" sz="1600" smtClean="0"/>
              <a:t> </a:t>
            </a:r>
            <a:r>
              <a:rPr lang="de-DE" sz="1600" err="1" smtClean="0"/>
              <a:t>integrated</a:t>
            </a:r>
            <a:r>
              <a:rPr lang="de-DE" sz="1600" smtClean="0"/>
              <a:t> in </a:t>
            </a:r>
            <a:r>
              <a:rPr lang="de-DE" sz="1600" err="1" smtClean="0"/>
              <a:t>the</a:t>
            </a:r>
            <a:r>
              <a:rPr lang="de-DE" sz="1600" smtClean="0"/>
              <a:t> Aeroguard 4S </a:t>
            </a:r>
            <a:r>
              <a:rPr lang="de-DE" sz="1600" err="1" smtClean="0"/>
              <a:t>purifying</a:t>
            </a:r>
            <a:r>
              <a:rPr lang="de-DE" sz="1600" smtClean="0"/>
              <a:t> </a:t>
            </a:r>
            <a:r>
              <a:rPr lang="de-DE" sz="1600" err="1" smtClean="0"/>
              <a:t>system</a:t>
            </a:r>
            <a:endParaRPr lang="de-DE" sz="1600" smtClean="0"/>
          </a:p>
          <a:p>
            <a:pPr marL="342900" indent="-342900">
              <a:buClr>
                <a:srgbClr val="58585A"/>
              </a:buClr>
              <a:buFont typeface="Arial" panose="020B0604020202020204" pitchFamily="34" charset="0"/>
              <a:buChar char="•"/>
            </a:pPr>
            <a:r>
              <a:rPr lang="de-DE" sz="1600" smtClean="0"/>
              <a:t>2.6 </a:t>
            </a:r>
            <a:r>
              <a:rPr lang="de-DE" sz="1600" err="1" smtClean="0"/>
              <a:t>Litre</a:t>
            </a:r>
            <a:r>
              <a:rPr lang="de-DE" sz="1600" smtClean="0"/>
              <a:t> </a:t>
            </a:r>
            <a:r>
              <a:rPr lang="de-DE" sz="1600" err="1" smtClean="0"/>
              <a:t>removable</a:t>
            </a:r>
            <a:r>
              <a:rPr lang="de-DE" sz="1600" smtClean="0"/>
              <a:t> tank </a:t>
            </a:r>
            <a:r>
              <a:rPr lang="de-DE" sz="1600" err="1" smtClean="0"/>
              <a:t>with</a:t>
            </a:r>
            <a:r>
              <a:rPr lang="de-DE" sz="1600" smtClean="0"/>
              <a:t> handle</a:t>
            </a:r>
          </a:p>
          <a:p>
            <a:pPr marL="342900" indent="-342900">
              <a:buClr>
                <a:srgbClr val="58585A"/>
              </a:buClr>
              <a:buFont typeface="Arial" panose="020B0604020202020204" pitchFamily="34" charset="0"/>
              <a:buChar char="•"/>
            </a:pPr>
            <a:r>
              <a:rPr lang="de-DE" sz="1600" err="1" smtClean="0"/>
              <a:t>Descaling</a:t>
            </a:r>
            <a:r>
              <a:rPr lang="de-DE" sz="1600" smtClean="0"/>
              <a:t> </a:t>
            </a:r>
            <a:r>
              <a:rPr lang="de-DE" sz="1600" err="1" smtClean="0"/>
              <a:t>cartridge</a:t>
            </a:r>
            <a:endParaRPr lang="de-DE" sz="1600" smtClean="0"/>
          </a:p>
          <a:p>
            <a:pPr marL="342900" indent="-342900">
              <a:buClr>
                <a:srgbClr val="58585A"/>
              </a:buClr>
              <a:buFont typeface="Arial" panose="020B0604020202020204" pitchFamily="34" charset="0"/>
              <a:buChar char="•"/>
            </a:pPr>
            <a:r>
              <a:rPr lang="de-DE" sz="1600" smtClean="0"/>
              <a:t>Low </a:t>
            </a:r>
            <a:r>
              <a:rPr lang="de-DE" sz="1600" err="1" smtClean="0"/>
              <a:t>energy</a:t>
            </a:r>
            <a:r>
              <a:rPr lang="de-DE" sz="1600" smtClean="0"/>
              <a:t> </a:t>
            </a:r>
            <a:r>
              <a:rPr lang="de-DE" sz="1600" err="1" smtClean="0"/>
              <a:t>consumption</a:t>
            </a:r>
            <a:endParaRPr lang="de-DE" sz="1600" smtClean="0"/>
          </a:p>
          <a:p>
            <a:pPr marL="342900" indent="-342900">
              <a:buClr>
                <a:srgbClr val="58585A"/>
              </a:buClr>
              <a:buFont typeface="Arial" panose="020B0604020202020204" pitchFamily="34" charset="0"/>
              <a:buChar char="•"/>
            </a:pPr>
            <a:r>
              <a:rPr lang="de-DE" sz="1600" smtClean="0"/>
              <a:t>The Aeroguard </a:t>
            </a:r>
            <a:r>
              <a:rPr lang="de-DE" sz="1600" err="1" smtClean="0"/>
              <a:t>air</a:t>
            </a:r>
            <a:r>
              <a:rPr lang="de-DE" sz="1600" smtClean="0"/>
              <a:t> </a:t>
            </a:r>
            <a:r>
              <a:rPr lang="de-DE" sz="1600" err="1" smtClean="0"/>
              <a:t>flows</a:t>
            </a:r>
            <a:r>
              <a:rPr lang="de-DE" sz="1600" smtClean="0"/>
              <a:t> </a:t>
            </a:r>
            <a:r>
              <a:rPr lang="de-DE" sz="1600" err="1" smtClean="0"/>
              <a:t>supports</a:t>
            </a:r>
            <a:r>
              <a:rPr lang="de-DE" sz="1600" smtClean="0"/>
              <a:t> </a:t>
            </a:r>
            <a:r>
              <a:rPr lang="de-DE" sz="1600" err="1" smtClean="0"/>
              <a:t>the</a:t>
            </a:r>
            <a:r>
              <a:rPr lang="de-DE" sz="1600" smtClean="0"/>
              <a:t> </a:t>
            </a:r>
            <a:r>
              <a:rPr lang="de-DE" sz="1600" err="1" smtClean="0"/>
              <a:t>wide</a:t>
            </a:r>
            <a:r>
              <a:rPr lang="de-DE" sz="1600" smtClean="0"/>
              <a:t> </a:t>
            </a:r>
            <a:r>
              <a:rPr lang="de-DE" sz="1600" err="1" smtClean="0"/>
              <a:t>distribution</a:t>
            </a:r>
            <a:r>
              <a:rPr lang="de-DE" sz="1600" smtClean="0"/>
              <a:t> </a:t>
            </a:r>
            <a:r>
              <a:rPr lang="de-DE" sz="1600" err="1" smtClean="0"/>
              <a:t>of</a:t>
            </a:r>
            <a:r>
              <a:rPr lang="de-DE" sz="1600" smtClean="0"/>
              <a:t> </a:t>
            </a:r>
            <a:r>
              <a:rPr lang="de-DE" sz="1600" err="1" smtClean="0"/>
              <a:t>humidity</a:t>
            </a:r>
            <a:r>
              <a:rPr lang="de-DE" sz="1600" smtClean="0"/>
              <a:t> in </a:t>
            </a:r>
            <a:r>
              <a:rPr lang="de-DE" sz="1600" err="1" smtClean="0"/>
              <a:t>the</a:t>
            </a:r>
            <a:r>
              <a:rPr lang="de-DE" sz="1600" smtClean="0"/>
              <a:t> </a:t>
            </a:r>
            <a:r>
              <a:rPr lang="de-DE" sz="1600" err="1" smtClean="0"/>
              <a:t>room</a:t>
            </a:r>
            <a:endParaRPr lang="de-DE" sz="1600" smtClean="0"/>
          </a:p>
          <a:p>
            <a:pPr marL="342900" indent="-342900">
              <a:buClr>
                <a:srgbClr val="58585A"/>
              </a:buClr>
              <a:buFont typeface="Arial" panose="020B0604020202020204" pitchFamily="34" charset="0"/>
              <a:buChar char="•"/>
            </a:pPr>
            <a:r>
              <a:rPr lang="de-DE" sz="1600" smtClean="0"/>
              <a:t>The </a:t>
            </a:r>
            <a:r>
              <a:rPr lang="de-DE" sz="1600" err="1" smtClean="0"/>
              <a:t>hygrometer</a:t>
            </a:r>
            <a:r>
              <a:rPr lang="de-DE" sz="1600" smtClean="0"/>
              <a:t> </a:t>
            </a:r>
            <a:r>
              <a:rPr lang="de-DE" sz="1600" err="1" smtClean="0"/>
              <a:t>integrated</a:t>
            </a:r>
            <a:r>
              <a:rPr lang="de-DE" sz="1600" smtClean="0"/>
              <a:t> in </a:t>
            </a:r>
            <a:r>
              <a:rPr lang="de-DE" sz="1600" err="1" smtClean="0"/>
              <a:t>the</a:t>
            </a:r>
            <a:r>
              <a:rPr lang="de-DE" sz="1600" smtClean="0"/>
              <a:t> Aeroguard 4S </a:t>
            </a:r>
            <a:r>
              <a:rPr lang="de-DE" sz="1600" err="1" smtClean="0"/>
              <a:t>constantly</a:t>
            </a:r>
            <a:r>
              <a:rPr lang="de-DE" sz="1600" smtClean="0"/>
              <a:t> </a:t>
            </a:r>
            <a:r>
              <a:rPr lang="de-DE" sz="1600" err="1" smtClean="0"/>
              <a:t>measures</a:t>
            </a:r>
            <a:r>
              <a:rPr lang="de-DE" sz="1600" smtClean="0"/>
              <a:t> </a:t>
            </a:r>
            <a:r>
              <a:rPr lang="de-DE" sz="1600" err="1" smtClean="0"/>
              <a:t>the</a:t>
            </a:r>
            <a:r>
              <a:rPr lang="de-DE" sz="1600" smtClean="0"/>
              <a:t> relative </a:t>
            </a:r>
            <a:r>
              <a:rPr lang="de-DE" sz="1600" err="1" smtClean="0"/>
              <a:t>humidity</a:t>
            </a:r>
            <a:r>
              <a:rPr lang="de-DE" sz="1600" smtClean="0"/>
              <a:t> </a:t>
            </a:r>
            <a:r>
              <a:rPr lang="de-DE" sz="1600" err="1" smtClean="0"/>
              <a:t>indoors</a:t>
            </a:r>
            <a:r>
              <a:rPr lang="de-DE" sz="1600" smtClean="0"/>
              <a:t> (%)</a:t>
            </a:r>
          </a:p>
          <a:p>
            <a:pPr marL="342900" indent="-342900">
              <a:buClr>
                <a:srgbClr val="58585A"/>
              </a:buClr>
              <a:buFont typeface="Arial" panose="020B0604020202020204" pitchFamily="34" charset="0"/>
              <a:buChar char="•"/>
            </a:pPr>
            <a:r>
              <a:rPr lang="de-DE" sz="1600" smtClean="0"/>
              <a:t>The </a:t>
            </a:r>
            <a:r>
              <a:rPr lang="de-DE" sz="1600" err="1" smtClean="0"/>
              <a:t>desired</a:t>
            </a:r>
            <a:r>
              <a:rPr lang="de-DE" sz="1600" smtClean="0"/>
              <a:t> </a:t>
            </a:r>
            <a:r>
              <a:rPr lang="de-DE" sz="1600" err="1" smtClean="0"/>
              <a:t>humidity</a:t>
            </a:r>
            <a:r>
              <a:rPr lang="de-DE" sz="1600" smtClean="0"/>
              <a:t> </a:t>
            </a:r>
            <a:r>
              <a:rPr lang="de-DE" sz="1600" err="1" smtClean="0"/>
              <a:t>can</a:t>
            </a:r>
            <a:r>
              <a:rPr lang="de-DE" sz="1600" smtClean="0"/>
              <a:t> </a:t>
            </a:r>
            <a:r>
              <a:rPr lang="de-DE" sz="1600" err="1" smtClean="0"/>
              <a:t>be</a:t>
            </a:r>
            <a:r>
              <a:rPr lang="de-DE" sz="1600" smtClean="0"/>
              <a:t> </a:t>
            </a:r>
            <a:r>
              <a:rPr lang="de-DE" sz="1600" err="1" smtClean="0"/>
              <a:t>set</a:t>
            </a:r>
            <a:r>
              <a:rPr lang="de-DE" sz="1600" smtClean="0"/>
              <a:t> on </a:t>
            </a:r>
            <a:r>
              <a:rPr lang="de-DE" sz="1600" err="1" smtClean="0"/>
              <a:t>the</a:t>
            </a:r>
            <a:r>
              <a:rPr lang="de-DE" sz="1600" smtClean="0"/>
              <a:t> </a:t>
            </a:r>
            <a:r>
              <a:rPr lang="de-DE" sz="1600" err="1" smtClean="0"/>
              <a:t>display</a:t>
            </a:r>
            <a:endParaRPr lang="de-DE" sz="1600" smtClean="0"/>
          </a:p>
        </p:txBody>
      </p:sp>
    </p:spTree>
    <p:extLst>
      <p:ext uri="{BB962C8B-B14F-4D97-AF65-F5344CB8AC3E}">
        <p14:creationId xmlns:p14="http://schemas.microsoft.com/office/powerpoint/2010/main" val="307459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\\sv-data\User\Oliver.Herrmann\Desktop\150526_Aeroguard_Import_kpl.1681.tif\150526_Aeroguard_Import_kpl.1681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629978">
            <a:off x="1698883" y="1066697"/>
            <a:ext cx="5338278" cy="48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gende mit Linie 2 (ohne Rahmen) 6"/>
          <p:cNvSpPr/>
          <p:nvPr/>
        </p:nvSpPr>
        <p:spPr>
          <a:xfrm>
            <a:off x="6526037" y="1220912"/>
            <a:ext cx="2428875" cy="1073572"/>
          </a:xfrm>
          <a:prstGeom prst="callout2">
            <a:avLst>
              <a:gd name="adj1" fmla="val 48028"/>
              <a:gd name="adj2" fmla="val -4411"/>
              <a:gd name="adj3" fmla="val 47141"/>
              <a:gd name="adj4" fmla="val -13922"/>
              <a:gd name="adj5" fmla="val 80560"/>
              <a:gd name="adj6" fmla="val -75344"/>
            </a:avLst>
          </a:prstGeom>
          <a:noFill/>
          <a:ln w="12700" cap="rnd" cmpd="sng" algn="ctr">
            <a:solidFill>
              <a:srgbClr val="002C52"/>
            </a:solidFill>
            <a:prstDash val="solid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de-DE" kern="0" smtClean="0">
                <a:solidFill>
                  <a:srgbClr val="58585A">
                    <a:lumMod val="75000"/>
                  </a:srgbClr>
                </a:solidFill>
              </a:rPr>
              <a:t>Double </a:t>
            </a:r>
            <a:r>
              <a:rPr lang="de-DE" kern="0" err="1" smtClean="0">
                <a:solidFill>
                  <a:srgbClr val="58585A">
                    <a:lumMod val="75000"/>
                  </a:srgbClr>
                </a:solidFill>
              </a:rPr>
              <a:t>display</a:t>
            </a:r>
            <a:r>
              <a:rPr lang="de-DE" kern="0" smtClean="0">
                <a:solidFill>
                  <a:srgbClr val="58585A">
                    <a:lumMod val="75000"/>
                  </a:srgbClr>
                </a:solidFill>
              </a:rPr>
              <a:t> </a:t>
            </a:r>
            <a:r>
              <a:rPr lang="de-DE" kern="0" err="1" smtClean="0">
                <a:solidFill>
                  <a:srgbClr val="58585A">
                    <a:lumMod val="75000"/>
                  </a:srgbClr>
                </a:solidFill>
              </a:rPr>
              <a:t>with</a:t>
            </a:r>
            <a:r>
              <a:rPr lang="de-DE" kern="0" smtClean="0">
                <a:solidFill>
                  <a:srgbClr val="58585A">
                    <a:lumMod val="75000"/>
                  </a:srgbClr>
                </a:solidFill>
              </a:rPr>
              <a:t> innovative </a:t>
            </a:r>
            <a:r>
              <a:rPr lang="de-DE" kern="0" err="1" smtClean="0">
                <a:solidFill>
                  <a:srgbClr val="58585A">
                    <a:lumMod val="75000"/>
                  </a:srgbClr>
                </a:solidFill>
              </a:rPr>
              <a:t>control</a:t>
            </a:r>
            <a:r>
              <a:rPr lang="de-DE" kern="0" smtClean="0">
                <a:solidFill>
                  <a:srgbClr val="58585A">
                    <a:lumMod val="75000"/>
                  </a:srgbClr>
                </a:solidFill>
              </a:rPr>
              <a:t> </a:t>
            </a:r>
            <a:r>
              <a:rPr lang="de-DE" kern="0" err="1" smtClean="0">
                <a:solidFill>
                  <a:srgbClr val="58585A">
                    <a:lumMod val="75000"/>
                  </a:srgbClr>
                </a:solidFill>
              </a:rPr>
              <a:t>button</a:t>
            </a:r>
            <a:endParaRPr lang="de-DE" kern="0">
              <a:solidFill>
                <a:srgbClr val="58585A">
                  <a:lumMod val="75000"/>
                </a:srgbClr>
              </a:solidFill>
            </a:endParaRPr>
          </a:p>
        </p:txBody>
      </p:sp>
      <p:sp>
        <p:nvSpPr>
          <p:cNvPr id="9" name="Legende mit Linie 2 (ohne Rahmen) 8"/>
          <p:cNvSpPr/>
          <p:nvPr/>
        </p:nvSpPr>
        <p:spPr>
          <a:xfrm>
            <a:off x="6228184" y="2803922"/>
            <a:ext cx="2681411" cy="553070"/>
          </a:xfrm>
          <a:prstGeom prst="callout2">
            <a:avLst>
              <a:gd name="adj1" fmla="val 51472"/>
              <a:gd name="adj2" fmla="val -4781"/>
              <a:gd name="adj3" fmla="val 51472"/>
              <a:gd name="adj4" fmla="val -16312"/>
              <a:gd name="adj5" fmla="val 2279"/>
              <a:gd name="adj6" fmla="val -53237"/>
            </a:avLst>
          </a:prstGeom>
          <a:noFill/>
          <a:ln w="12700" cap="rnd" cmpd="sng" algn="ctr">
            <a:solidFill>
              <a:srgbClr val="002C52"/>
            </a:solidFill>
            <a:prstDash val="solid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de-DE" kern="0" smtClean="0">
                <a:solidFill>
                  <a:srgbClr val="58585A">
                    <a:lumMod val="75000"/>
                  </a:srgbClr>
                </a:solidFill>
              </a:rPr>
              <a:t>9.2 kg – </a:t>
            </a:r>
            <a:r>
              <a:rPr lang="de-DE" kern="0">
                <a:solidFill>
                  <a:srgbClr val="58585A">
                    <a:lumMod val="75000"/>
                  </a:srgbClr>
                </a:solidFill>
              </a:rPr>
              <a:t>T</a:t>
            </a:r>
            <a:r>
              <a:rPr lang="de-DE" kern="0" smtClean="0">
                <a:solidFill>
                  <a:srgbClr val="58585A">
                    <a:lumMod val="75000"/>
                  </a:srgbClr>
                </a:solidFill>
              </a:rPr>
              <a:t>he </a:t>
            </a:r>
            <a:r>
              <a:rPr lang="de-DE" kern="0" err="1" smtClean="0">
                <a:solidFill>
                  <a:srgbClr val="58585A">
                    <a:lumMod val="75000"/>
                  </a:srgbClr>
                </a:solidFill>
              </a:rPr>
              <a:t>lightest</a:t>
            </a:r>
            <a:r>
              <a:rPr lang="de-DE" kern="0" smtClean="0">
                <a:solidFill>
                  <a:srgbClr val="58585A">
                    <a:lumMod val="75000"/>
                  </a:srgbClr>
                </a:solidFill>
              </a:rPr>
              <a:t> in </a:t>
            </a:r>
            <a:r>
              <a:rPr lang="de-DE" kern="0" err="1" smtClean="0">
                <a:solidFill>
                  <a:srgbClr val="58585A">
                    <a:lumMod val="75000"/>
                  </a:srgbClr>
                </a:solidFill>
              </a:rPr>
              <a:t>its</a:t>
            </a:r>
            <a:r>
              <a:rPr lang="de-DE" kern="0" smtClean="0">
                <a:solidFill>
                  <a:srgbClr val="58585A">
                    <a:lumMod val="75000"/>
                  </a:srgbClr>
                </a:solidFill>
              </a:rPr>
              <a:t> </a:t>
            </a:r>
            <a:r>
              <a:rPr lang="de-DE" kern="0" err="1" smtClean="0">
                <a:solidFill>
                  <a:srgbClr val="58585A">
                    <a:lumMod val="75000"/>
                  </a:srgbClr>
                </a:solidFill>
              </a:rPr>
              <a:t>category</a:t>
            </a:r>
            <a:endParaRPr lang="de-DE" kern="0">
              <a:solidFill>
                <a:srgbClr val="58585A">
                  <a:lumMod val="75000"/>
                </a:srgbClr>
              </a:solidFill>
            </a:endParaRPr>
          </a:p>
        </p:txBody>
      </p:sp>
      <p:sp>
        <p:nvSpPr>
          <p:cNvPr id="12" name="Legende mit Linie 2 (ohne Rahmen) 11"/>
          <p:cNvSpPr/>
          <p:nvPr/>
        </p:nvSpPr>
        <p:spPr>
          <a:xfrm>
            <a:off x="5939717" y="5352931"/>
            <a:ext cx="2078411" cy="869804"/>
          </a:xfrm>
          <a:prstGeom prst="callout2">
            <a:avLst>
              <a:gd name="adj1" fmla="val 44423"/>
              <a:gd name="adj2" fmla="val -8983"/>
              <a:gd name="adj3" fmla="val 44302"/>
              <a:gd name="adj4" fmla="val -17752"/>
              <a:gd name="adj5" fmla="val -40251"/>
              <a:gd name="adj6" fmla="val -28631"/>
            </a:avLst>
          </a:prstGeom>
          <a:noFill/>
          <a:ln w="12700" cap="rnd" cmpd="sng" algn="ctr">
            <a:solidFill>
              <a:srgbClr val="002C52"/>
            </a:solidFill>
            <a:prstDash val="solid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de-DE" kern="0" smtClean="0">
                <a:solidFill>
                  <a:srgbClr val="58585A">
                    <a:lumMod val="75000"/>
                  </a:srgbClr>
                </a:solidFill>
              </a:rPr>
              <a:t>Compact </a:t>
            </a:r>
            <a:r>
              <a:rPr lang="de-DE" kern="0" err="1" smtClean="0">
                <a:solidFill>
                  <a:srgbClr val="58585A">
                    <a:lumMod val="75000"/>
                  </a:srgbClr>
                </a:solidFill>
              </a:rPr>
              <a:t>and</a:t>
            </a:r>
            <a:r>
              <a:rPr lang="de-DE" kern="0" smtClean="0">
                <a:solidFill>
                  <a:srgbClr val="58585A">
                    <a:lumMod val="75000"/>
                  </a:srgbClr>
                </a:solidFill>
              </a:rPr>
              <a:t> light</a:t>
            </a:r>
            <a:endParaRPr lang="de-DE" kern="0">
              <a:solidFill>
                <a:srgbClr val="58585A">
                  <a:lumMod val="75000"/>
                </a:srgbClr>
              </a:solidFill>
            </a:endParaRPr>
          </a:p>
        </p:txBody>
      </p:sp>
      <p:sp>
        <p:nvSpPr>
          <p:cNvPr id="14" name="Legende mit Linie 2 (ohne Rahmen) 13"/>
          <p:cNvSpPr/>
          <p:nvPr/>
        </p:nvSpPr>
        <p:spPr>
          <a:xfrm>
            <a:off x="395536" y="5372625"/>
            <a:ext cx="1728192" cy="923330"/>
          </a:xfrm>
          <a:prstGeom prst="callout2">
            <a:avLst>
              <a:gd name="adj1" fmla="val 48666"/>
              <a:gd name="adj2" fmla="val 97445"/>
              <a:gd name="adj3" fmla="val 48666"/>
              <a:gd name="adj4" fmla="val 103725"/>
              <a:gd name="adj5" fmla="val -37882"/>
              <a:gd name="adj6" fmla="val 151381"/>
            </a:avLst>
          </a:prstGeom>
          <a:noFill/>
          <a:ln w="12700" cap="rnd" cmpd="sng" algn="ctr">
            <a:solidFill>
              <a:srgbClr val="002C52"/>
            </a:solidFill>
            <a:prstDash val="solid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de-DE" kern="0" smtClean="0">
                <a:solidFill>
                  <a:srgbClr val="58585A">
                    <a:lumMod val="75000"/>
                  </a:srgbClr>
                </a:solidFill>
              </a:rPr>
              <a:t>New </a:t>
            </a:r>
            <a:r>
              <a:rPr lang="de-DE" kern="0" err="1" smtClean="0">
                <a:solidFill>
                  <a:srgbClr val="58585A">
                    <a:lumMod val="75000"/>
                  </a:srgbClr>
                </a:solidFill>
              </a:rPr>
              <a:t>air</a:t>
            </a:r>
            <a:r>
              <a:rPr lang="de-DE" kern="0" smtClean="0">
                <a:solidFill>
                  <a:srgbClr val="58585A">
                    <a:lumMod val="75000"/>
                  </a:srgbClr>
                </a:solidFill>
              </a:rPr>
              <a:t> </a:t>
            </a:r>
            <a:r>
              <a:rPr lang="de-DE" kern="0" err="1" smtClean="0">
                <a:solidFill>
                  <a:srgbClr val="58585A">
                    <a:lumMod val="75000"/>
                  </a:srgbClr>
                </a:solidFill>
              </a:rPr>
              <a:t>inlet</a:t>
            </a:r>
            <a:endParaRPr lang="de-DE" kern="0">
              <a:solidFill>
                <a:srgbClr val="58585A">
                  <a:lumMod val="75000"/>
                </a:srgbClr>
              </a:solidFill>
            </a:endParaRPr>
          </a:p>
        </p:txBody>
      </p:sp>
      <p:sp>
        <p:nvSpPr>
          <p:cNvPr id="15" name="Legende mit Linie 2 (ohne Rahmen) 14"/>
          <p:cNvSpPr/>
          <p:nvPr/>
        </p:nvSpPr>
        <p:spPr>
          <a:xfrm>
            <a:off x="683568" y="3573016"/>
            <a:ext cx="2146945" cy="369332"/>
          </a:xfrm>
          <a:prstGeom prst="callout2">
            <a:avLst>
              <a:gd name="adj1" fmla="val 52277"/>
              <a:gd name="adj2" fmla="val 92059"/>
              <a:gd name="adj3" fmla="val 52277"/>
              <a:gd name="adj4" fmla="val 99804"/>
              <a:gd name="adj5" fmla="val 233712"/>
              <a:gd name="adj6" fmla="val 119318"/>
            </a:avLst>
          </a:prstGeom>
          <a:noFill/>
          <a:ln w="12700" cap="rnd" cmpd="sng" algn="ctr">
            <a:solidFill>
              <a:srgbClr val="002C52"/>
            </a:solidFill>
            <a:prstDash val="solid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de-DE" kern="0" err="1" smtClean="0">
                <a:solidFill>
                  <a:srgbClr val="58585A">
                    <a:lumMod val="75000"/>
                  </a:srgbClr>
                </a:solidFill>
              </a:rPr>
              <a:t>Optimised</a:t>
            </a:r>
            <a:r>
              <a:rPr lang="de-DE" kern="0" smtClean="0">
                <a:solidFill>
                  <a:srgbClr val="58585A">
                    <a:lumMod val="75000"/>
                  </a:srgbClr>
                </a:solidFill>
              </a:rPr>
              <a:t> </a:t>
            </a:r>
            <a:r>
              <a:rPr lang="de-DE" kern="0" err="1" smtClean="0">
                <a:solidFill>
                  <a:srgbClr val="58585A">
                    <a:lumMod val="75000"/>
                  </a:srgbClr>
                </a:solidFill>
              </a:rPr>
              <a:t>air</a:t>
            </a:r>
            <a:r>
              <a:rPr lang="de-DE" kern="0" smtClean="0">
                <a:solidFill>
                  <a:srgbClr val="58585A">
                    <a:lumMod val="75000"/>
                  </a:srgbClr>
                </a:solidFill>
              </a:rPr>
              <a:t> </a:t>
            </a:r>
            <a:r>
              <a:rPr lang="de-DE" kern="0" err="1" smtClean="0">
                <a:solidFill>
                  <a:srgbClr val="58585A">
                    <a:lumMod val="75000"/>
                  </a:srgbClr>
                </a:solidFill>
              </a:rPr>
              <a:t>flow</a:t>
            </a:r>
            <a:endParaRPr lang="de-DE" kern="0">
              <a:solidFill>
                <a:srgbClr val="58585A">
                  <a:lumMod val="75000"/>
                </a:srgbClr>
              </a:solidFill>
            </a:endParaRPr>
          </a:p>
        </p:txBody>
      </p:sp>
      <p:sp>
        <p:nvSpPr>
          <p:cNvPr id="16" name="Legende mit Linie 2 (ohne Rahmen) 15"/>
          <p:cNvSpPr/>
          <p:nvPr/>
        </p:nvSpPr>
        <p:spPr>
          <a:xfrm>
            <a:off x="179512" y="1666528"/>
            <a:ext cx="2226245" cy="627956"/>
          </a:xfrm>
          <a:prstGeom prst="callout2">
            <a:avLst>
              <a:gd name="adj1" fmla="val 50496"/>
              <a:gd name="adj2" fmla="val 95470"/>
              <a:gd name="adj3" fmla="val 50496"/>
              <a:gd name="adj4" fmla="val 104137"/>
              <a:gd name="adj5" fmla="val 169642"/>
              <a:gd name="adj6" fmla="val 148858"/>
            </a:avLst>
          </a:prstGeom>
          <a:noFill/>
          <a:ln w="12700" cap="rnd" cmpd="sng" algn="ctr">
            <a:solidFill>
              <a:srgbClr val="002C52"/>
            </a:solidFill>
            <a:prstDash val="solid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de-DE" kern="0" err="1" smtClean="0">
                <a:solidFill>
                  <a:srgbClr val="58585A">
                    <a:lumMod val="75000"/>
                  </a:srgbClr>
                </a:solidFill>
              </a:rPr>
              <a:t>Visiolight</a:t>
            </a:r>
            <a:r>
              <a:rPr lang="de-DE" kern="0" smtClean="0">
                <a:solidFill>
                  <a:srgbClr val="58585A">
                    <a:lumMod val="75000"/>
                  </a:srgbClr>
                </a:solidFill>
              </a:rPr>
              <a:t> -</a:t>
            </a:r>
          </a:p>
          <a:p>
            <a:pPr algn="ctr">
              <a:defRPr/>
            </a:pPr>
            <a:r>
              <a:rPr lang="de-DE" kern="0" smtClean="0">
                <a:solidFill>
                  <a:srgbClr val="58585A">
                    <a:lumMod val="75000"/>
                  </a:srgbClr>
                </a:solidFill>
              </a:rPr>
              <a:t>Performance </a:t>
            </a:r>
            <a:r>
              <a:rPr lang="de-DE" kern="0" err="1" smtClean="0">
                <a:solidFill>
                  <a:srgbClr val="58585A">
                    <a:lumMod val="75000"/>
                  </a:srgbClr>
                </a:solidFill>
              </a:rPr>
              <a:t>and</a:t>
            </a:r>
            <a:r>
              <a:rPr lang="de-DE" kern="0" smtClean="0">
                <a:solidFill>
                  <a:srgbClr val="58585A">
                    <a:lumMod val="75000"/>
                  </a:srgbClr>
                </a:solidFill>
              </a:rPr>
              <a:t> </a:t>
            </a:r>
            <a:r>
              <a:rPr lang="de-DE" kern="0" err="1" smtClean="0">
                <a:solidFill>
                  <a:srgbClr val="58585A">
                    <a:lumMod val="75000"/>
                  </a:srgbClr>
                </a:solidFill>
              </a:rPr>
              <a:t>service</a:t>
            </a:r>
            <a:r>
              <a:rPr lang="de-DE" kern="0" smtClean="0">
                <a:solidFill>
                  <a:srgbClr val="58585A">
                    <a:lumMod val="75000"/>
                  </a:srgbClr>
                </a:solidFill>
              </a:rPr>
              <a:t> </a:t>
            </a:r>
            <a:r>
              <a:rPr lang="de-DE" kern="0" err="1" smtClean="0">
                <a:solidFill>
                  <a:srgbClr val="58585A">
                    <a:lumMod val="75000"/>
                  </a:srgbClr>
                </a:solidFill>
              </a:rPr>
              <a:t>indication</a:t>
            </a:r>
            <a:endParaRPr lang="de-DE" kern="0">
              <a:solidFill>
                <a:srgbClr val="58585A">
                  <a:lumMod val="75000"/>
                </a:srgbClr>
              </a:solidFill>
            </a:endParaRPr>
          </a:p>
        </p:txBody>
      </p:sp>
      <p:sp>
        <p:nvSpPr>
          <p:cNvPr id="17" name="Titel 2"/>
          <p:cNvSpPr>
            <a:spLocks noGrp="1"/>
          </p:cNvSpPr>
          <p:nvPr>
            <p:ph type="title"/>
          </p:nvPr>
        </p:nvSpPr>
        <p:spPr>
          <a:xfrm>
            <a:off x="540000" y="500042"/>
            <a:ext cx="8064250" cy="964092"/>
          </a:xfrm>
        </p:spPr>
        <p:txBody>
          <a:bodyPr/>
          <a:lstStyle/>
          <a:p>
            <a:r>
              <a:rPr lang="de-CH" err="1" smtClean="0"/>
              <a:t>HIghlights</a:t>
            </a:r>
            <a:endParaRPr lang="en-GB"/>
          </a:p>
        </p:txBody>
      </p:sp>
      <p:sp>
        <p:nvSpPr>
          <p:cNvPr id="19" name="Legende mit Linie 2 (ohne Rahmen) 6"/>
          <p:cNvSpPr/>
          <p:nvPr/>
        </p:nvSpPr>
        <p:spPr>
          <a:xfrm>
            <a:off x="4954761" y="343035"/>
            <a:ext cx="2428875" cy="1073572"/>
          </a:xfrm>
          <a:prstGeom prst="callout2">
            <a:avLst>
              <a:gd name="adj1" fmla="val 48028"/>
              <a:gd name="adj2" fmla="val -4411"/>
              <a:gd name="adj3" fmla="val 47141"/>
              <a:gd name="adj4" fmla="val -13922"/>
              <a:gd name="adj5" fmla="val 128125"/>
              <a:gd name="adj6" fmla="val -60187"/>
            </a:avLst>
          </a:prstGeom>
          <a:noFill/>
          <a:ln w="12700" cap="rnd" cmpd="sng" algn="ctr">
            <a:solidFill>
              <a:srgbClr val="002C52"/>
            </a:solidFill>
            <a:prstDash val="solid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de-DE" kern="0" smtClean="0">
                <a:solidFill>
                  <a:srgbClr val="58585A">
                    <a:lumMod val="75000"/>
                  </a:srgbClr>
                </a:solidFill>
              </a:rPr>
              <a:t>High </a:t>
            </a:r>
            <a:r>
              <a:rPr lang="de-DE" kern="0" err="1" smtClean="0">
                <a:solidFill>
                  <a:srgbClr val="58585A">
                    <a:lumMod val="75000"/>
                  </a:srgbClr>
                </a:solidFill>
              </a:rPr>
              <a:t>quality</a:t>
            </a:r>
            <a:r>
              <a:rPr lang="de-DE" kern="0" smtClean="0">
                <a:solidFill>
                  <a:srgbClr val="58585A">
                    <a:lumMod val="75000"/>
                  </a:srgbClr>
                </a:solidFill>
              </a:rPr>
              <a:t> Components</a:t>
            </a:r>
            <a:endParaRPr lang="de-DE" kern="0">
              <a:solidFill>
                <a:srgbClr val="58585A">
                  <a:lumMod val="75000"/>
                </a:srgbClr>
              </a:solidFill>
            </a:endParaRPr>
          </a:p>
        </p:txBody>
      </p:sp>
      <p:pic>
        <p:nvPicPr>
          <p:cNvPr id="20" name="Picture 2" descr="P:\Products\01_Products\03_Clean Air\03_Aeroguard-New-EFL\01_Aeroguard_2S\Presentation\Branding for Itthidech\Remote Control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9320659">
            <a:off x="6369885" y="3829782"/>
            <a:ext cx="847484" cy="1433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68889" y="3572080"/>
            <a:ext cx="16568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mtClean="0"/>
              <a:t>Convenient </a:t>
            </a:r>
            <a:r>
              <a:rPr lang="en-GB"/>
              <a:t>access to all modes and </a:t>
            </a:r>
            <a:r>
              <a:rPr lang="en-GB" smtClean="0"/>
              <a:t>functions from </a:t>
            </a:r>
            <a:r>
              <a:rPr lang="en-GB"/>
              <a:t>a distance up to 6m</a:t>
            </a:r>
          </a:p>
        </p:txBody>
      </p:sp>
      <p:sp>
        <p:nvSpPr>
          <p:cNvPr id="3" name="Oval 2"/>
          <p:cNvSpPr>
            <a:spLocks noChangeAspect="1"/>
          </p:cNvSpPr>
          <p:nvPr/>
        </p:nvSpPr>
        <p:spPr>
          <a:xfrm>
            <a:off x="6804248" y="393305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/>
          <p:cNvCxnSpPr>
            <a:stCxn id="3" idx="7"/>
          </p:cNvCxnSpPr>
          <p:nvPr/>
        </p:nvCxnSpPr>
        <p:spPr>
          <a:xfrm flipV="1">
            <a:off x="6843272" y="3866430"/>
            <a:ext cx="725616" cy="733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29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4" grpId="0" animBg="1"/>
      <p:bldP spid="15" grpId="0" animBg="1"/>
      <p:bldP spid="16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323528" y="1700808"/>
            <a:ext cx="6336704" cy="27597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spcBef>
                <a:spcPts val="1400"/>
              </a:spcBef>
              <a:buClr>
                <a:srgbClr val="58585A"/>
              </a:buClr>
            </a:pPr>
            <a:r>
              <a:rPr lang="de-DE" sz="2000" smtClean="0">
                <a:solidFill>
                  <a:srgbClr val="58585A"/>
                </a:solidFill>
              </a:rPr>
              <a:t>The Aeroguard 4S </a:t>
            </a:r>
            <a:r>
              <a:rPr lang="de-DE" sz="2000" err="1" smtClean="0">
                <a:solidFill>
                  <a:srgbClr val="58585A"/>
                </a:solidFill>
              </a:rPr>
              <a:t>humidifier</a:t>
            </a:r>
            <a:r>
              <a:rPr lang="de-DE" sz="2000" smtClean="0">
                <a:solidFill>
                  <a:srgbClr val="58585A"/>
                </a:solidFill>
              </a:rPr>
              <a:t>  </a:t>
            </a:r>
            <a:r>
              <a:rPr lang="de-DE" sz="2000" err="1" smtClean="0">
                <a:solidFill>
                  <a:srgbClr val="58585A"/>
                </a:solidFill>
              </a:rPr>
              <a:t>has</a:t>
            </a:r>
            <a:r>
              <a:rPr lang="de-DE" sz="2000" smtClean="0">
                <a:solidFill>
                  <a:srgbClr val="58585A"/>
                </a:solidFill>
              </a:rPr>
              <a:t> </a:t>
            </a:r>
            <a:r>
              <a:rPr lang="de-DE" sz="2000" err="1" smtClean="0">
                <a:solidFill>
                  <a:srgbClr val="58585A"/>
                </a:solidFill>
              </a:rPr>
              <a:t>been</a:t>
            </a:r>
            <a:r>
              <a:rPr lang="de-DE" sz="2000" smtClean="0">
                <a:solidFill>
                  <a:srgbClr val="58585A"/>
                </a:solidFill>
              </a:rPr>
              <a:t> </a:t>
            </a:r>
            <a:r>
              <a:rPr lang="de-DE" sz="2000" err="1" smtClean="0">
                <a:solidFill>
                  <a:srgbClr val="58585A"/>
                </a:solidFill>
              </a:rPr>
              <a:t>developed</a:t>
            </a:r>
            <a:r>
              <a:rPr lang="de-DE" sz="2000" smtClean="0">
                <a:solidFill>
                  <a:srgbClr val="58585A"/>
                </a:solidFill>
              </a:rPr>
              <a:t> </a:t>
            </a:r>
            <a:r>
              <a:rPr lang="de-DE" sz="2000" err="1" smtClean="0">
                <a:solidFill>
                  <a:srgbClr val="58585A"/>
                </a:solidFill>
              </a:rPr>
              <a:t>using</a:t>
            </a:r>
            <a:r>
              <a:rPr lang="de-DE" sz="2000" smtClean="0">
                <a:solidFill>
                  <a:srgbClr val="58585A"/>
                </a:solidFill>
              </a:rPr>
              <a:t> </a:t>
            </a:r>
            <a:r>
              <a:rPr lang="de-DE" sz="2000" err="1" smtClean="0">
                <a:solidFill>
                  <a:srgbClr val="58585A"/>
                </a:solidFill>
              </a:rPr>
              <a:t>the</a:t>
            </a:r>
            <a:r>
              <a:rPr lang="de-DE" sz="2000" smtClean="0">
                <a:solidFill>
                  <a:srgbClr val="58585A"/>
                </a:solidFill>
              </a:rPr>
              <a:t> </a:t>
            </a:r>
            <a:r>
              <a:rPr lang="de-DE" sz="2000" err="1" smtClean="0">
                <a:solidFill>
                  <a:srgbClr val="58585A"/>
                </a:solidFill>
              </a:rPr>
              <a:t>latest</a:t>
            </a:r>
            <a:r>
              <a:rPr lang="de-DE" sz="2000" smtClean="0">
                <a:solidFill>
                  <a:srgbClr val="58585A"/>
                </a:solidFill>
              </a:rPr>
              <a:t> </a:t>
            </a:r>
            <a:r>
              <a:rPr lang="de-DE" sz="2000" b="1" err="1" smtClean="0">
                <a:solidFill>
                  <a:srgbClr val="58585A"/>
                </a:solidFill>
              </a:rPr>
              <a:t>Ultrasonic</a:t>
            </a:r>
            <a:r>
              <a:rPr lang="de-DE" sz="2000" b="1" smtClean="0">
                <a:solidFill>
                  <a:srgbClr val="58585A"/>
                </a:solidFill>
              </a:rPr>
              <a:t> </a:t>
            </a:r>
            <a:r>
              <a:rPr lang="de-DE" sz="2000" b="1" err="1" smtClean="0">
                <a:solidFill>
                  <a:srgbClr val="58585A"/>
                </a:solidFill>
              </a:rPr>
              <a:t>Nebulizer</a:t>
            </a:r>
            <a:r>
              <a:rPr lang="de-DE" sz="2000" b="1" smtClean="0">
                <a:solidFill>
                  <a:srgbClr val="58585A"/>
                </a:solidFill>
              </a:rPr>
              <a:t> Technology</a:t>
            </a:r>
          </a:p>
          <a:p>
            <a:pPr marL="447675" lvl="1" indent="-342900">
              <a:lnSpc>
                <a:spcPct val="150000"/>
              </a:lnSpc>
              <a:buClr>
                <a:srgbClr val="A70230"/>
              </a:buClr>
              <a:buFont typeface="Wingdings" panose="05000000000000000000" pitchFamily="2" charset="2"/>
              <a:buChar char="§"/>
            </a:pPr>
            <a:r>
              <a:rPr lang="en-GB" sz="2000"/>
              <a:t>Cold atomisation</a:t>
            </a:r>
          </a:p>
          <a:p>
            <a:pPr marL="447675" lvl="1" indent="-342900">
              <a:buClr>
                <a:srgbClr val="A70230"/>
              </a:buClr>
              <a:buFont typeface="Wingdings" panose="05000000000000000000" pitchFamily="2" charset="2"/>
              <a:buChar char="§"/>
            </a:pPr>
            <a:r>
              <a:rPr lang="en-GB" sz="2000"/>
              <a:t>Unique design to avoid humidity condensation </a:t>
            </a:r>
            <a:r>
              <a:rPr lang="en-GB" sz="2000" smtClean="0"/>
              <a:t>on </a:t>
            </a:r>
            <a:r>
              <a:rPr lang="en-GB" sz="2000"/>
              <a:t>furniture</a:t>
            </a:r>
          </a:p>
          <a:p>
            <a:pPr marL="447675" lvl="1" indent="-342900">
              <a:lnSpc>
                <a:spcPct val="150000"/>
              </a:lnSpc>
              <a:buClr>
                <a:srgbClr val="A70230"/>
              </a:buClr>
              <a:buFont typeface="Wingdings" panose="05000000000000000000" pitchFamily="2" charset="2"/>
              <a:buChar char="§"/>
            </a:pPr>
            <a:r>
              <a:rPr lang="en-GB" sz="2000"/>
              <a:t>Very low energy consumption</a:t>
            </a:r>
          </a:p>
          <a:p>
            <a:pPr marL="447675" lvl="1" indent="-342900">
              <a:lnSpc>
                <a:spcPct val="150000"/>
              </a:lnSpc>
              <a:buClr>
                <a:srgbClr val="A70230"/>
              </a:buClr>
              <a:buFont typeface="Wingdings" panose="05000000000000000000" pitchFamily="2" charset="2"/>
              <a:buChar char="§"/>
            </a:pPr>
            <a:r>
              <a:rPr lang="en-GB" sz="2000"/>
              <a:t>Silent </a:t>
            </a:r>
            <a:r>
              <a:rPr lang="en-GB" sz="2000" smtClean="0"/>
              <a:t>technology</a:t>
            </a:r>
            <a:endParaRPr lang="en-GB" sz="2000"/>
          </a:p>
        </p:txBody>
      </p:sp>
      <p:sp>
        <p:nvSpPr>
          <p:cNvPr id="9" name="Titel 2"/>
          <p:cNvSpPr txBox="1">
            <a:spLocks/>
          </p:cNvSpPr>
          <p:nvPr/>
        </p:nvSpPr>
        <p:spPr>
          <a:xfrm>
            <a:off x="396182" y="652442"/>
            <a:ext cx="8064250" cy="9640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sz="25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Hygienic technology</a:t>
            </a:r>
            <a:endParaRPr lang="en-GB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6360" y="-27384"/>
            <a:ext cx="2404152" cy="625455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 rot="20788852">
            <a:off x="5633919" y="4532352"/>
            <a:ext cx="3096344" cy="1138773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CH" smtClean="0">
                <a:solidFill>
                  <a:schemeClr val="bg1"/>
                </a:solidFill>
              </a:rPr>
              <a:t>«</a:t>
            </a:r>
            <a:r>
              <a:rPr lang="de-CH" err="1" smtClean="0">
                <a:solidFill>
                  <a:schemeClr val="bg1"/>
                </a:solidFill>
              </a:rPr>
              <a:t>Ultrasonic</a:t>
            </a:r>
            <a:r>
              <a:rPr lang="de-CH" smtClean="0">
                <a:solidFill>
                  <a:schemeClr val="bg1"/>
                </a:solidFill>
              </a:rPr>
              <a:t> </a:t>
            </a:r>
            <a:r>
              <a:rPr lang="de-CH" err="1" smtClean="0">
                <a:solidFill>
                  <a:schemeClr val="bg1"/>
                </a:solidFill>
              </a:rPr>
              <a:t>nebulization</a:t>
            </a:r>
            <a:r>
              <a:rPr lang="de-CH" smtClean="0">
                <a:solidFill>
                  <a:schemeClr val="bg1"/>
                </a:solidFill>
              </a:rPr>
              <a:t> </a:t>
            </a:r>
            <a:r>
              <a:rPr lang="de-CH" err="1" smtClean="0">
                <a:solidFill>
                  <a:schemeClr val="bg1"/>
                </a:solidFill>
              </a:rPr>
              <a:t>is</a:t>
            </a:r>
            <a:r>
              <a:rPr lang="de-CH" smtClean="0">
                <a:solidFill>
                  <a:schemeClr val="bg1"/>
                </a:solidFill>
              </a:rPr>
              <a:t> </a:t>
            </a:r>
            <a:r>
              <a:rPr lang="de-CH" err="1" smtClean="0">
                <a:solidFill>
                  <a:schemeClr val="bg1"/>
                </a:solidFill>
              </a:rPr>
              <a:t>the</a:t>
            </a:r>
            <a:r>
              <a:rPr lang="de-CH" smtClean="0">
                <a:solidFill>
                  <a:schemeClr val="bg1"/>
                </a:solidFill>
              </a:rPr>
              <a:t> </a:t>
            </a:r>
            <a:r>
              <a:rPr lang="de-CH" err="1" smtClean="0">
                <a:solidFill>
                  <a:schemeClr val="bg1"/>
                </a:solidFill>
              </a:rPr>
              <a:t>most</a:t>
            </a:r>
            <a:r>
              <a:rPr lang="de-CH" smtClean="0">
                <a:solidFill>
                  <a:schemeClr val="bg1"/>
                </a:solidFill>
              </a:rPr>
              <a:t> </a:t>
            </a:r>
            <a:r>
              <a:rPr lang="de-CH" err="1" smtClean="0">
                <a:solidFill>
                  <a:schemeClr val="bg1"/>
                </a:solidFill>
              </a:rPr>
              <a:t>hygenic</a:t>
            </a:r>
            <a:r>
              <a:rPr lang="de-CH" smtClean="0">
                <a:solidFill>
                  <a:schemeClr val="bg1"/>
                </a:solidFill>
              </a:rPr>
              <a:t> </a:t>
            </a:r>
            <a:r>
              <a:rPr lang="de-CH" err="1" smtClean="0">
                <a:solidFill>
                  <a:schemeClr val="bg1"/>
                </a:solidFill>
              </a:rPr>
              <a:t>technology</a:t>
            </a:r>
            <a:r>
              <a:rPr lang="de-CH" smtClean="0">
                <a:solidFill>
                  <a:schemeClr val="bg1"/>
                </a:solidFill>
              </a:rPr>
              <a:t> </a:t>
            </a:r>
            <a:r>
              <a:rPr lang="de-CH" err="1" smtClean="0">
                <a:solidFill>
                  <a:schemeClr val="bg1"/>
                </a:solidFill>
              </a:rPr>
              <a:t>for</a:t>
            </a:r>
            <a:r>
              <a:rPr lang="de-CH" smtClean="0">
                <a:solidFill>
                  <a:schemeClr val="bg1"/>
                </a:solidFill>
              </a:rPr>
              <a:t> </a:t>
            </a:r>
            <a:r>
              <a:rPr lang="de-CH" err="1" smtClean="0">
                <a:solidFill>
                  <a:schemeClr val="bg1"/>
                </a:solidFill>
              </a:rPr>
              <a:t>air</a:t>
            </a:r>
            <a:r>
              <a:rPr lang="de-CH" smtClean="0">
                <a:solidFill>
                  <a:schemeClr val="bg1"/>
                </a:solidFill>
              </a:rPr>
              <a:t> </a:t>
            </a:r>
            <a:r>
              <a:rPr lang="de-CH" err="1" smtClean="0">
                <a:solidFill>
                  <a:schemeClr val="bg1"/>
                </a:solidFill>
              </a:rPr>
              <a:t>humidification</a:t>
            </a:r>
            <a:r>
              <a:rPr lang="de-CH" smtClean="0">
                <a:solidFill>
                  <a:schemeClr val="bg1"/>
                </a:solidFill>
              </a:rPr>
              <a:t>.»</a:t>
            </a:r>
          </a:p>
          <a:p>
            <a:pPr algn="r"/>
            <a:r>
              <a:rPr lang="de-CH" sz="1400" smtClean="0">
                <a:solidFill>
                  <a:schemeClr val="bg1"/>
                </a:solidFill>
              </a:rPr>
              <a:t>Dr. A. Winkens (</a:t>
            </a:r>
            <a:r>
              <a:rPr lang="de-CH" sz="1400" err="1" smtClean="0">
                <a:solidFill>
                  <a:schemeClr val="bg1"/>
                </a:solidFill>
              </a:rPr>
              <a:t>gui</a:t>
            </a:r>
            <a:r>
              <a:rPr lang="de-CH" sz="1400" smtClean="0">
                <a:solidFill>
                  <a:schemeClr val="bg1"/>
                </a:solidFill>
              </a:rPr>
              <a:t>-lab)</a:t>
            </a:r>
            <a:endParaRPr lang="de-CH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4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539750" y="1656000"/>
            <a:ext cx="5688434" cy="433706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Recommended </a:t>
            </a:r>
            <a:r>
              <a:rPr lang="en-GB" dirty="0"/>
              <a:t>air humidity for indoor spaces </a:t>
            </a:r>
            <a:r>
              <a:rPr lang="en-GB" dirty="0">
                <a:sym typeface="Wingdings" panose="05000000000000000000" pitchFamily="2" charset="2"/>
              </a:rPr>
              <a:t>is 45</a:t>
            </a:r>
            <a:r>
              <a:rPr lang="en-GB" dirty="0" smtClean="0">
                <a:sym typeface="Wingdings" panose="05000000000000000000" pitchFamily="2" charset="2"/>
              </a:rPr>
              <a:t>% - 55%.</a:t>
            </a:r>
            <a:br>
              <a:rPr lang="en-GB" dirty="0" smtClean="0">
                <a:sym typeface="Wingdings" panose="05000000000000000000" pitchFamily="2" charset="2"/>
              </a:rPr>
            </a:br>
            <a:r>
              <a:rPr lang="en-GB" dirty="0" smtClean="0">
                <a:sym typeface="Wingdings" panose="05000000000000000000" pitchFamily="2" charset="2"/>
              </a:rPr>
              <a:t>Indoor </a:t>
            </a:r>
            <a:r>
              <a:rPr lang="en-GB" dirty="0">
                <a:sym typeface="Wingdings" panose="05000000000000000000" pitchFamily="2" charset="2"/>
              </a:rPr>
              <a:t>Air Humidity should not be </a:t>
            </a:r>
            <a:r>
              <a:rPr lang="en-GB" dirty="0" smtClean="0">
                <a:sym typeface="Wingdings" panose="05000000000000000000" pitchFamily="2" charset="2"/>
              </a:rPr>
              <a:t>below </a:t>
            </a:r>
            <a:r>
              <a:rPr lang="en-GB" dirty="0">
                <a:sym typeface="Wingdings" panose="05000000000000000000" pitchFamily="2" charset="2"/>
              </a:rPr>
              <a:t>30%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Protection </a:t>
            </a:r>
            <a:r>
              <a:rPr lang="en-GB" dirty="0"/>
              <a:t>from airborne </a:t>
            </a:r>
            <a:r>
              <a:rPr lang="en-GB" dirty="0" smtClean="0"/>
              <a:t>viruses</a:t>
            </a:r>
            <a:endParaRPr lang="en-GB" dirty="0"/>
          </a:p>
          <a:p>
            <a:pPr marL="923925" lvl="1" indent="-285750">
              <a:lnSpc>
                <a:spcPct val="150000"/>
              </a:lnSpc>
            </a:pPr>
            <a:r>
              <a:rPr lang="en-GB" dirty="0"/>
              <a:t>High air humidity lowers infection risk of viruses</a:t>
            </a:r>
          </a:p>
          <a:p>
            <a:pPr marL="923925" lvl="1" indent="-285750">
              <a:lnSpc>
                <a:spcPct val="150000"/>
              </a:lnSpc>
            </a:pPr>
            <a:r>
              <a:rPr lang="en-GB" dirty="0" smtClean="0"/>
              <a:t>A humidity </a:t>
            </a:r>
            <a:r>
              <a:rPr lang="en-GB" dirty="0"/>
              <a:t>of 40% drops infection risk drastically</a:t>
            </a:r>
          </a:p>
          <a:p>
            <a:pPr>
              <a:lnSpc>
                <a:spcPct val="150000"/>
              </a:lnSpc>
            </a:pPr>
            <a:r>
              <a:rPr lang="en-GB" dirty="0"/>
              <a:t>Prevention from health risk caused by dry air</a:t>
            </a:r>
          </a:p>
          <a:p>
            <a:pPr marL="923925" lvl="1" indent="-285750">
              <a:lnSpc>
                <a:spcPct val="150000"/>
              </a:lnSpc>
            </a:pPr>
            <a:r>
              <a:rPr lang="en-GB" dirty="0"/>
              <a:t>Skin irritations, Inflammations, Dry </a:t>
            </a:r>
            <a:r>
              <a:rPr lang="en-GB" dirty="0" smtClean="0"/>
              <a:t>eyes</a:t>
            </a:r>
          </a:p>
          <a:p>
            <a:pPr lvl="1" indent="0">
              <a:lnSpc>
                <a:spcPct val="150000"/>
              </a:lnSpc>
              <a:buNone/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Health Benefits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BA7E32-80CB-4D15-A9A5-6B5F38253E64}" type="datetime1">
              <a:rPr lang="en-GB" smtClean="0"/>
              <a:pPr/>
              <a:t>18/06/2020</a:t>
            </a:fld>
            <a:endParaRPr lang="en-GB"/>
          </a:p>
        </p:txBody>
      </p:sp>
      <p:pic>
        <p:nvPicPr>
          <p:cNvPr id="7" name="Picture 2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8"/>
          <a:stretch/>
        </p:blipFill>
        <p:spPr bwMode="auto">
          <a:xfrm flipH="1">
            <a:off x="6372200" y="-85725"/>
            <a:ext cx="3124200" cy="632303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71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 smtClean="0"/>
              <a:t>usability</a:t>
            </a:r>
            <a:endParaRPr lang="de-CH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396451"/>
              </p:ext>
            </p:extLst>
          </p:nvPr>
        </p:nvGraphicFramePr>
        <p:xfrm>
          <a:off x="539552" y="1124742"/>
          <a:ext cx="8208000" cy="50405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6518">
                <a:tc gridSpan="2">
                  <a:txBody>
                    <a:bodyPr/>
                    <a:lstStyle/>
                    <a:p>
                      <a:pPr algn="ctr"/>
                      <a:r>
                        <a:rPr lang="de-CH" sz="2000" smtClean="0"/>
                        <a:t>Operating</a:t>
                      </a:r>
                      <a:r>
                        <a:rPr lang="de-CH" sz="2000" baseline="0" smtClean="0"/>
                        <a:t> </a:t>
                      </a:r>
                      <a:r>
                        <a:rPr lang="de-CH" sz="2000" baseline="0" err="1" smtClean="0"/>
                        <a:t>functions</a:t>
                      </a:r>
                      <a:endParaRPr lang="de-CH" sz="20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 sz="1800" b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CH" sz="2000" b="1" smtClean="0"/>
                        <a:t>Service </a:t>
                      </a:r>
                      <a:r>
                        <a:rPr lang="de-CH" sz="2000" b="1" err="1" smtClean="0"/>
                        <a:t>functions</a:t>
                      </a:r>
                      <a:endParaRPr lang="de-CH" sz="2000" b="1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 sz="1800" b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1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518"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b="0" err="1" smtClean="0"/>
                        <a:t>Automatic</a:t>
                      </a:r>
                      <a:r>
                        <a:rPr lang="de-CH" sz="1800" b="0" smtClean="0"/>
                        <a:t> </a:t>
                      </a:r>
                      <a:r>
                        <a:rPr lang="de-CH" sz="1800" b="0" err="1" smtClean="0"/>
                        <a:t>air</a:t>
                      </a:r>
                      <a:r>
                        <a:rPr lang="de-CH" sz="1800" b="0" baseline="0" smtClean="0"/>
                        <a:t> </a:t>
                      </a:r>
                      <a:r>
                        <a:rPr lang="de-CH" sz="1800" b="0" baseline="0" err="1" smtClean="0"/>
                        <a:t>control</a:t>
                      </a:r>
                      <a:endParaRPr lang="de-CH" sz="1800" b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 b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0" err="1" smtClean="0"/>
                        <a:t>Humidity</a:t>
                      </a:r>
                      <a:r>
                        <a:rPr lang="de-CH" sz="1800" b="0" smtClean="0"/>
                        <a:t> in </a:t>
                      </a:r>
                      <a:r>
                        <a:rPr lang="de-CH" sz="1800" b="0" err="1" smtClean="0"/>
                        <a:t>the</a:t>
                      </a:r>
                      <a:r>
                        <a:rPr lang="de-CH" sz="1800" b="0" baseline="0" smtClean="0"/>
                        <a:t> </a:t>
                      </a:r>
                      <a:r>
                        <a:rPr lang="de-CH" sz="1800" b="0" baseline="0" err="1" smtClean="0"/>
                        <a:t>room</a:t>
                      </a:r>
                      <a:endParaRPr lang="de-CH" sz="1800" b="0" smtClean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264"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b="0" err="1" smtClean="0"/>
                        <a:t>Night</a:t>
                      </a:r>
                      <a:r>
                        <a:rPr lang="de-CH" sz="1800" b="0" smtClean="0"/>
                        <a:t> </a:t>
                      </a:r>
                      <a:r>
                        <a:rPr lang="de-CH" sz="1800" b="0" err="1" smtClean="0"/>
                        <a:t>mode</a:t>
                      </a:r>
                      <a:endParaRPr lang="de-CH" sz="1800" b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 b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0" err="1" smtClean="0"/>
                        <a:t>Desired</a:t>
                      </a:r>
                      <a:r>
                        <a:rPr lang="de-CH" sz="1800" b="0" smtClean="0"/>
                        <a:t> </a:t>
                      </a:r>
                      <a:r>
                        <a:rPr lang="de-CH" sz="1800" b="0" err="1" smtClean="0"/>
                        <a:t>humidity</a:t>
                      </a:r>
                      <a:r>
                        <a:rPr lang="de-CH" sz="1800" b="0" baseline="0" smtClean="0"/>
                        <a:t> </a:t>
                      </a:r>
                      <a:r>
                        <a:rPr lang="de-CH" sz="1800" b="0" baseline="0" err="1" smtClean="0"/>
                        <a:t>value</a:t>
                      </a:r>
                      <a:endParaRPr lang="de-CH" sz="1800" b="0" smtClean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264"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b="0" smtClean="0"/>
                        <a:t>Power Mode (+ </a:t>
                      </a:r>
                      <a:r>
                        <a:rPr lang="de-CH" sz="1800" b="0" err="1" smtClean="0"/>
                        <a:t>timer</a:t>
                      </a:r>
                      <a:r>
                        <a:rPr lang="de-CH" sz="1800" b="0" smtClean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 b="0" smtClean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b="0" smtClean="0"/>
                        <a:t>Air </a:t>
                      </a:r>
                      <a:r>
                        <a:rPr lang="de-CH" sz="1800" b="0" err="1" smtClean="0"/>
                        <a:t>contamination</a:t>
                      </a:r>
                      <a:endParaRPr lang="de-CH" sz="1800" b="0" smtClean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518"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b="0" smtClean="0"/>
                        <a:t>Manual </a:t>
                      </a:r>
                      <a:r>
                        <a:rPr lang="de-CH" sz="1800" b="0" err="1" smtClean="0"/>
                        <a:t>mode</a:t>
                      </a:r>
                      <a:r>
                        <a:rPr lang="de-CH" sz="1800" b="0" smtClean="0"/>
                        <a:t> (+ </a:t>
                      </a:r>
                      <a:r>
                        <a:rPr lang="de-CH" sz="1800" b="0" err="1" smtClean="0"/>
                        <a:t>timer</a:t>
                      </a:r>
                      <a:r>
                        <a:rPr lang="de-CH" sz="1800" b="0" smtClean="0"/>
                        <a:t>)</a:t>
                      </a:r>
                      <a:endParaRPr lang="de-CH" sz="1800" b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 b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b="0" err="1" smtClean="0"/>
                        <a:t>Room</a:t>
                      </a:r>
                      <a:r>
                        <a:rPr lang="de-CH" sz="1800" b="0" smtClean="0"/>
                        <a:t> </a:t>
                      </a:r>
                      <a:r>
                        <a:rPr lang="de-CH" sz="1800" b="0" err="1" smtClean="0"/>
                        <a:t>temperature</a:t>
                      </a:r>
                      <a:endParaRPr lang="de-CH" sz="1800" b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888"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b="0" smtClean="0"/>
                        <a:t>Noise </a:t>
                      </a:r>
                      <a:r>
                        <a:rPr lang="de-CH" sz="1800" b="0" err="1" smtClean="0"/>
                        <a:t>mode</a:t>
                      </a:r>
                      <a:endParaRPr lang="de-CH" sz="1800" b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 b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b="0" smtClean="0"/>
                        <a:t>Change </a:t>
                      </a:r>
                      <a:r>
                        <a:rPr lang="de-CH" sz="1800" b="0" err="1" smtClean="0"/>
                        <a:t>filters</a:t>
                      </a:r>
                      <a:r>
                        <a:rPr lang="de-CH" sz="1800" b="0" smtClean="0"/>
                        <a:t> / UV </a:t>
                      </a:r>
                      <a:r>
                        <a:rPr lang="de-CH" sz="1800" b="0" err="1" smtClean="0"/>
                        <a:t>lamp</a:t>
                      </a:r>
                      <a:endParaRPr lang="de-CH" sz="1800" b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518"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b="0" err="1" smtClean="0"/>
                        <a:t>Duotron</a:t>
                      </a:r>
                      <a:r>
                        <a:rPr lang="de-CH" sz="1800" b="0" baseline="0" smtClean="0"/>
                        <a:t> on/off (</a:t>
                      </a:r>
                      <a:r>
                        <a:rPr lang="de-CH" sz="1800" b="0" baseline="0" err="1" smtClean="0"/>
                        <a:t>ionisation</a:t>
                      </a:r>
                      <a:r>
                        <a:rPr lang="de-CH" sz="1800" b="0" baseline="0" smtClean="0"/>
                        <a:t>)</a:t>
                      </a:r>
                      <a:endParaRPr lang="de-CH" sz="1800" b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 b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 b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518"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b="0" err="1" smtClean="0"/>
                        <a:t>Visiolight</a:t>
                      </a:r>
                      <a:r>
                        <a:rPr lang="de-CH" sz="1800" b="0" baseline="0" smtClean="0"/>
                        <a:t> on/off</a:t>
                      </a:r>
                      <a:endParaRPr lang="de-CH" sz="1800" b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 b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 b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518"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b="0" smtClean="0"/>
                        <a:t>Display</a:t>
                      </a:r>
                      <a:r>
                        <a:rPr lang="de-CH" sz="1800" b="0" baseline="0" smtClean="0"/>
                        <a:t> </a:t>
                      </a:r>
                      <a:r>
                        <a:rPr lang="de-CH" sz="1800" b="0" baseline="0" err="1" smtClean="0"/>
                        <a:t>locking</a:t>
                      </a:r>
                      <a:endParaRPr lang="de-CH" sz="1800" b="0" baseline="0" smtClean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 b="0" baseline="0" smtClean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 b="0" baseline="0" smtClean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6518"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b="0" baseline="0" smtClean="0"/>
                        <a:t>Change </a:t>
                      </a:r>
                      <a:r>
                        <a:rPr lang="de-CH" sz="1800" b="0" baseline="0" err="1" smtClean="0"/>
                        <a:t>display</a:t>
                      </a:r>
                      <a:r>
                        <a:rPr lang="de-CH" sz="1800" b="0" baseline="0" smtClean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 b="0" baseline="0" smtClean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 b="0" baseline="0" smtClean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6518">
                <a:tc>
                  <a:txBody>
                    <a:bodyPr/>
                    <a:lstStyle/>
                    <a:p>
                      <a:endParaRPr lang="de-CH" sz="180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b="0" baseline="0" err="1" smtClean="0"/>
                        <a:t>Timer</a:t>
                      </a:r>
                      <a:endParaRPr lang="de-CH" sz="1800" b="0" baseline="0" smtClean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 b="0" baseline="0" smtClean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800" b="0" baseline="0" smtClean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026" name="Picture 2" descr="P:\Products\01_Products\03_Clean Air\03_Aeroguard-New-EFL\01_Aeroguard_2S\Display-PCB-Harness\AG Display Logos\AUTO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654324"/>
            <a:ext cx="698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:\Products\01_Products\03_Clean Air\03_Aeroguard-New-EFL\01_Aeroguard_2S\Display-PCB-Harness\AG Display Logos\DUOTRON_ON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888" y="4005064"/>
            <a:ext cx="9017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\\sv-data\User\roberta.kayser\Desktop\AG 4S\AG Display Logos\DUST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106" y="2530475"/>
            <a:ext cx="68914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\\sv-data\User\roberta.kayser\Desktop\AG 4S\AG Display Logos\HUMI.eps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382"/>
          <a:stretch/>
        </p:blipFill>
        <p:spPr bwMode="auto">
          <a:xfrm>
            <a:off x="5372099" y="2111375"/>
            <a:ext cx="293127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\\sv-data\User\roberta.kayser\Desktop\AG 4S\AG Display Logos\HUMI.eps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1618"/>
          <a:stretch/>
        </p:blipFill>
        <p:spPr bwMode="auto">
          <a:xfrm>
            <a:off x="4738127" y="1702817"/>
            <a:ext cx="633973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sv-data\User\roberta.kayser\Desktop\AG 4S\AG Display Logos\LIGHT.ep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375" y="4437112"/>
            <a:ext cx="3937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sv-data\User\roberta.kayser\Desktop\AG 4S\AG Display Logos\LOCK.eps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85" b="50000"/>
          <a:stretch/>
        </p:blipFill>
        <p:spPr bwMode="auto">
          <a:xfrm>
            <a:off x="735012" y="4851995"/>
            <a:ext cx="33972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\\sv-data\User\roberta.kayser\Desktop\AG 4S\AG Display Logos\LOCK.eps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0854"/>
          <a:stretch/>
        </p:blipFill>
        <p:spPr bwMode="auto">
          <a:xfrm>
            <a:off x="1139677" y="4869160"/>
            <a:ext cx="330200" cy="31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sv-data\User\roberta.kayser\Desktop\AG 4S\AG Display Logos\MANUAL.ep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625" y="2974975"/>
            <a:ext cx="3556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sv-data\User\roberta.kayser\Desktop\AG 4S\AG Display Logos\NIGHT.ep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750" y="2090688"/>
            <a:ext cx="36830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\sv-data\User\roberta.kayser\Desktop\AG 4S\AG Display Logos\NOISE.ep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577" y="3471416"/>
            <a:ext cx="74930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\\sv-data\User\roberta.kayser\Desktop\AG 4S\AG Display Logos\POWER.ep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325" y="2545375"/>
            <a:ext cx="29210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\\sv-data\User\roberta.kayser\Desktop\AG 4S\AG Display Logos\SERVICE.ep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5256" y="3446610"/>
            <a:ext cx="812842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\\sv-data\User\roberta.kayser\Desktop\AG 4S\AG Display Logos\SIDE.ep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25" y="5301208"/>
            <a:ext cx="60960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\\sv-data\User\roberta.kayser\Desktop\AG 4S\AG Display Logos\TEMP.ep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1327" y="3063875"/>
            <a:ext cx="520700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\\sv-data\User\roberta.kayser\Desktop\AG 4S\AG Display Logos\TIMER.ep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433" y="5786438"/>
            <a:ext cx="33020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14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 smtClean="0"/>
              <a:t>Visiolight</a:t>
            </a:r>
            <a:r>
              <a:rPr lang="de-CH" smtClean="0"/>
              <a:t> –  </a:t>
            </a:r>
            <a:r>
              <a:rPr lang="de-CH" err="1" smtClean="0"/>
              <a:t>see</a:t>
            </a:r>
            <a:r>
              <a:rPr lang="de-CH" smtClean="0"/>
              <a:t> </a:t>
            </a:r>
            <a:r>
              <a:rPr lang="de-CH" err="1" smtClean="0"/>
              <a:t>your</a:t>
            </a:r>
            <a:r>
              <a:rPr lang="de-CH" smtClean="0"/>
              <a:t> </a:t>
            </a:r>
            <a:r>
              <a:rPr lang="de-CH" err="1" smtClean="0"/>
              <a:t>air</a:t>
            </a:r>
            <a:r>
              <a:rPr lang="de-CH" smtClean="0"/>
              <a:t> </a:t>
            </a:r>
            <a:r>
              <a:rPr lang="de-CH" err="1" smtClean="0"/>
              <a:t>quality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BA7E32-80CB-4D15-A9A5-6B5F38253E64}" type="datetime1">
              <a:rPr lang="en-GB" smtClean="0">
                <a:solidFill>
                  <a:srgbClr val="FFFFFF"/>
                </a:solidFill>
              </a:rPr>
              <a:pPr/>
              <a:t>18/06/2020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6" name="Picture 5" descr="\\sv-data\User\Oliver.Herrmann\Desktop\150526_Aeroguard_Import_kpl.1681.tif\150526_Aeroguard_Import_kpl.1681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629978">
            <a:off x="320763" y="1769633"/>
            <a:ext cx="4336708" cy="39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uppieren 15"/>
          <p:cNvGrpSpPr/>
          <p:nvPr/>
        </p:nvGrpSpPr>
        <p:grpSpPr>
          <a:xfrm>
            <a:off x="4572000" y="1844824"/>
            <a:ext cx="3820825" cy="2896857"/>
            <a:chOff x="4572000" y="1916832"/>
            <a:chExt cx="4108857" cy="3456384"/>
          </a:xfrm>
        </p:grpSpPr>
        <p:sp>
          <p:nvSpPr>
            <p:cNvPr id="7" name="Rechteck 6"/>
            <p:cNvSpPr/>
            <p:nvPr/>
          </p:nvSpPr>
          <p:spPr>
            <a:xfrm>
              <a:off x="4572000" y="1916832"/>
              <a:ext cx="4104456" cy="864096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de-CH">
                <a:solidFill>
                  <a:srgbClr val="FFFFFF"/>
                </a:solidFill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4572000" y="2780928"/>
              <a:ext cx="4104456" cy="864096"/>
            </a:xfrm>
            <a:prstGeom prst="rect">
              <a:avLst/>
            </a:prstGeom>
            <a:solidFill>
              <a:srgbClr val="CC99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de-CH">
                <a:solidFill>
                  <a:srgbClr val="FFFFFF"/>
                </a:solidFill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4576401" y="3645024"/>
              <a:ext cx="4104456" cy="864096"/>
            </a:xfrm>
            <a:prstGeom prst="rect">
              <a:avLst/>
            </a:prstGeom>
            <a:solidFill>
              <a:srgbClr val="99009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de-CH">
                <a:solidFill>
                  <a:srgbClr val="FFFFFF"/>
                </a:solidFill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4572000" y="4509120"/>
              <a:ext cx="4104456" cy="86409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de-CH">
                <a:solidFill>
                  <a:srgbClr val="FFFFFF"/>
                </a:solidFill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4789820" y="2276304"/>
              <a:ext cx="3807236" cy="4773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3000" b="1" baseline="30000" smtClean="0">
                  <a:solidFill>
                    <a:srgbClr val="FFFFFF"/>
                  </a:solidFill>
                </a:rPr>
                <a:t>Blue</a:t>
              </a:r>
              <a:r>
                <a:rPr lang="de-DE" sz="3000" baseline="30000">
                  <a:solidFill>
                    <a:srgbClr val="FFFFFF"/>
                  </a:solidFill>
                </a:rPr>
                <a:t>		</a:t>
              </a:r>
              <a:r>
                <a:rPr lang="de-DE" sz="3000" baseline="30000" err="1" smtClean="0">
                  <a:solidFill>
                    <a:srgbClr val="FFFFFF"/>
                  </a:solidFill>
                </a:rPr>
                <a:t>Very</a:t>
              </a:r>
              <a:r>
                <a:rPr lang="de-DE" sz="3000" baseline="30000" smtClean="0">
                  <a:solidFill>
                    <a:srgbClr val="FFFFFF"/>
                  </a:solidFill>
                </a:rPr>
                <a:t> </a:t>
              </a:r>
              <a:r>
                <a:rPr lang="de-DE" sz="3000" baseline="30000" err="1" smtClean="0">
                  <a:solidFill>
                    <a:srgbClr val="FFFFFF"/>
                  </a:solidFill>
                </a:rPr>
                <a:t>Good</a:t>
              </a:r>
              <a:endParaRPr lang="de-DE" sz="3000" baseline="30000" smtClean="0">
                <a:solidFill>
                  <a:srgbClr val="FFFFFF"/>
                </a:solidFill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>
              <a:off x="4785240" y="3100898"/>
              <a:ext cx="3807236" cy="4773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3000" b="1" baseline="30000" smtClean="0">
                  <a:solidFill>
                    <a:srgbClr val="FFFFFF"/>
                  </a:solidFill>
                </a:rPr>
                <a:t>Light </a:t>
              </a:r>
              <a:r>
                <a:rPr lang="de-DE" sz="3000" b="1" baseline="30000" err="1" smtClean="0">
                  <a:solidFill>
                    <a:srgbClr val="FFFFFF"/>
                  </a:solidFill>
                </a:rPr>
                <a:t>Purple</a:t>
              </a:r>
              <a:r>
                <a:rPr lang="de-DE" sz="3000" baseline="30000">
                  <a:solidFill>
                    <a:srgbClr val="FFFFFF"/>
                  </a:solidFill>
                </a:rPr>
                <a:t>	</a:t>
              </a:r>
              <a:r>
                <a:rPr lang="de-DE" sz="3000" baseline="30000" err="1" smtClean="0">
                  <a:solidFill>
                    <a:srgbClr val="FFFFFF"/>
                  </a:solidFill>
                </a:rPr>
                <a:t>Good</a:t>
              </a:r>
              <a:endParaRPr lang="de-DE" sz="3000" baseline="30000" smtClean="0">
                <a:solidFill>
                  <a:srgbClr val="FFFFFF"/>
                </a:solidFill>
              </a:endParaRPr>
            </a:p>
          </p:txBody>
        </p:sp>
        <p:sp>
          <p:nvSpPr>
            <p:cNvPr id="14" name="Rechteck 13"/>
            <p:cNvSpPr/>
            <p:nvPr/>
          </p:nvSpPr>
          <p:spPr>
            <a:xfrm>
              <a:off x="4789820" y="3964994"/>
              <a:ext cx="3807236" cy="4773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3000" b="1" baseline="30000" smtClean="0">
                  <a:solidFill>
                    <a:srgbClr val="FFFFFF"/>
                  </a:solidFill>
                </a:rPr>
                <a:t>Dark </a:t>
              </a:r>
              <a:r>
                <a:rPr lang="de-DE" sz="3000" b="1" baseline="30000" err="1" smtClean="0">
                  <a:solidFill>
                    <a:srgbClr val="FFFFFF"/>
                  </a:solidFill>
                </a:rPr>
                <a:t>Purple</a:t>
              </a:r>
              <a:r>
                <a:rPr lang="de-DE" sz="3000" baseline="30000">
                  <a:solidFill>
                    <a:srgbClr val="FFFFFF"/>
                  </a:solidFill>
                </a:rPr>
                <a:t>	</a:t>
              </a:r>
              <a:r>
                <a:rPr lang="de-DE" sz="3000" baseline="30000" smtClean="0">
                  <a:solidFill>
                    <a:srgbClr val="FFFFFF"/>
                  </a:solidFill>
                </a:rPr>
                <a:t>Moderate</a:t>
              </a:r>
            </a:p>
          </p:txBody>
        </p:sp>
        <p:sp>
          <p:nvSpPr>
            <p:cNvPr id="15" name="Rechteck 14"/>
            <p:cNvSpPr/>
            <p:nvPr/>
          </p:nvSpPr>
          <p:spPr>
            <a:xfrm>
              <a:off x="4785240" y="4829090"/>
              <a:ext cx="3807236" cy="4773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3000" b="1" baseline="30000" err="1" smtClean="0">
                  <a:solidFill>
                    <a:srgbClr val="FFFFFF"/>
                  </a:solidFill>
                </a:rPr>
                <a:t>Red</a:t>
              </a:r>
              <a:r>
                <a:rPr lang="de-DE" sz="3000" b="1" baseline="30000" smtClean="0">
                  <a:solidFill>
                    <a:srgbClr val="FFFFFF"/>
                  </a:solidFill>
                </a:rPr>
                <a:t> 	</a:t>
              </a:r>
              <a:r>
                <a:rPr lang="de-DE" sz="3000" baseline="30000">
                  <a:solidFill>
                    <a:srgbClr val="FFFFFF"/>
                  </a:solidFill>
                </a:rPr>
                <a:t>	</a:t>
              </a:r>
              <a:r>
                <a:rPr lang="de-DE" sz="3000" baseline="30000" smtClean="0">
                  <a:solidFill>
                    <a:srgbClr val="FFFFFF"/>
                  </a:solidFill>
                </a:rPr>
                <a:t>Bad</a:t>
              </a:r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467544" y="1221267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mtClean="0">
                <a:solidFill>
                  <a:srgbClr val="58585A"/>
                </a:solidFill>
              </a:rPr>
              <a:t>The </a:t>
            </a:r>
            <a:r>
              <a:rPr lang="de-CH" err="1" smtClean="0">
                <a:solidFill>
                  <a:srgbClr val="58585A"/>
                </a:solidFill>
              </a:rPr>
              <a:t>Visiolight</a:t>
            </a:r>
            <a:r>
              <a:rPr lang="de-CH" smtClean="0">
                <a:solidFill>
                  <a:srgbClr val="58585A"/>
                </a:solidFill>
              </a:rPr>
              <a:t> </a:t>
            </a:r>
            <a:r>
              <a:rPr lang="de-CH" err="1" smtClean="0">
                <a:solidFill>
                  <a:srgbClr val="58585A"/>
                </a:solidFill>
              </a:rPr>
              <a:t>constantly</a:t>
            </a:r>
            <a:r>
              <a:rPr lang="de-CH" smtClean="0">
                <a:solidFill>
                  <a:srgbClr val="58585A"/>
                </a:solidFill>
              </a:rPr>
              <a:t> </a:t>
            </a:r>
            <a:r>
              <a:rPr lang="de-CH" err="1" smtClean="0">
                <a:solidFill>
                  <a:srgbClr val="58585A"/>
                </a:solidFill>
              </a:rPr>
              <a:t>shows</a:t>
            </a:r>
            <a:r>
              <a:rPr lang="de-CH" smtClean="0">
                <a:solidFill>
                  <a:srgbClr val="58585A"/>
                </a:solidFill>
              </a:rPr>
              <a:t> </a:t>
            </a:r>
            <a:r>
              <a:rPr lang="de-CH" err="1" smtClean="0">
                <a:solidFill>
                  <a:srgbClr val="58585A"/>
                </a:solidFill>
              </a:rPr>
              <a:t>the</a:t>
            </a:r>
            <a:r>
              <a:rPr lang="de-CH" smtClean="0">
                <a:solidFill>
                  <a:srgbClr val="58585A"/>
                </a:solidFill>
              </a:rPr>
              <a:t> </a:t>
            </a:r>
            <a:r>
              <a:rPr lang="de-CH" err="1" smtClean="0">
                <a:solidFill>
                  <a:srgbClr val="58585A"/>
                </a:solidFill>
              </a:rPr>
              <a:t>quality</a:t>
            </a:r>
            <a:r>
              <a:rPr lang="de-CH" smtClean="0">
                <a:solidFill>
                  <a:srgbClr val="58585A"/>
                </a:solidFill>
              </a:rPr>
              <a:t> </a:t>
            </a:r>
            <a:r>
              <a:rPr lang="de-CH" err="1" smtClean="0">
                <a:solidFill>
                  <a:srgbClr val="58585A"/>
                </a:solidFill>
              </a:rPr>
              <a:t>of</a:t>
            </a:r>
            <a:r>
              <a:rPr lang="de-CH" smtClean="0">
                <a:solidFill>
                  <a:srgbClr val="58585A"/>
                </a:solidFill>
              </a:rPr>
              <a:t> </a:t>
            </a:r>
            <a:r>
              <a:rPr lang="de-CH" err="1" smtClean="0">
                <a:solidFill>
                  <a:srgbClr val="58585A"/>
                </a:solidFill>
              </a:rPr>
              <a:t>the</a:t>
            </a:r>
            <a:r>
              <a:rPr lang="de-CH" smtClean="0">
                <a:solidFill>
                  <a:srgbClr val="58585A"/>
                </a:solidFill>
              </a:rPr>
              <a:t> </a:t>
            </a:r>
            <a:r>
              <a:rPr lang="de-CH" err="1" smtClean="0">
                <a:solidFill>
                  <a:srgbClr val="58585A"/>
                </a:solidFill>
              </a:rPr>
              <a:t>air</a:t>
            </a:r>
            <a:r>
              <a:rPr lang="de-CH" smtClean="0">
                <a:solidFill>
                  <a:srgbClr val="58585A"/>
                </a:solidFill>
              </a:rPr>
              <a:t> in </a:t>
            </a:r>
            <a:r>
              <a:rPr lang="de-CH" err="1" smtClean="0">
                <a:solidFill>
                  <a:srgbClr val="58585A"/>
                </a:solidFill>
              </a:rPr>
              <a:t>the</a:t>
            </a:r>
            <a:r>
              <a:rPr lang="de-CH" smtClean="0">
                <a:solidFill>
                  <a:srgbClr val="58585A"/>
                </a:solidFill>
              </a:rPr>
              <a:t> </a:t>
            </a:r>
            <a:r>
              <a:rPr lang="de-CH" err="1" smtClean="0">
                <a:solidFill>
                  <a:srgbClr val="58585A"/>
                </a:solidFill>
              </a:rPr>
              <a:t>room</a:t>
            </a:r>
            <a:endParaRPr lang="de-CH">
              <a:solidFill>
                <a:srgbClr val="58585A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4572000" y="5013176"/>
            <a:ext cx="3816733" cy="724214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de-CH">
              <a:solidFill>
                <a:srgbClr val="FFFFFF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4788024" y="5261138"/>
            <a:ext cx="35403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000" b="1" baseline="30000" err="1" smtClean="0">
                <a:solidFill>
                  <a:srgbClr val="FFFFFF"/>
                </a:solidFill>
              </a:rPr>
              <a:t>Red</a:t>
            </a:r>
            <a:r>
              <a:rPr lang="de-DE" sz="3000" b="1" baseline="30000" smtClean="0">
                <a:solidFill>
                  <a:srgbClr val="FFFFFF"/>
                </a:solidFill>
              </a:rPr>
              <a:t>	</a:t>
            </a:r>
            <a:r>
              <a:rPr lang="de-DE" sz="3000" baseline="30000">
                <a:solidFill>
                  <a:srgbClr val="FFFFFF"/>
                </a:solidFill>
              </a:rPr>
              <a:t>	</a:t>
            </a:r>
            <a:r>
              <a:rPr lang="de-DE" sz="3000" baseline="30000" smtClean="0">
                <a:solidFill>
                  <a:srgbClr val="FFFFFF"/>
                </a:solidFill>
              </a:rPr>
              <a:t>Change Filter</a:t>
            </a:r>
          </a:p>
        </p:txBody>
      </p:sp>
    </p:spTree>
    <p:extLst>
      <p:ext uri="{BB962C8B-B14F-4D97-AF65-F5344CB8AC3E}">
        <p14:creationId xmlns:p14="http://schemas.microsoft.com/office/powerpoint/2010/main" val="80659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39750" y="1268760"/>
            <a:ext cx="8072128" cy="4337069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mtClean="0"/>
              <a:t>The </a:t>
            </a:r>
            <a:r>
              <a:rPr lang="en-GB" err="1" smtClean="0"/>
              <a:t>Visiolight</a:t>
            </a:r>
            <a:r>
              <a:rPr lang="en-GB" smtClean="0"/>
              <a:t> indicates to the user when the filters should be changed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mtClean="0"/>
              <a:t>Automatic Safety Shutdown </a:t>
            </a:r>
          </a:p>
          <a:p>
            <a:pPr marL="981075" lvl="1" indent="-342900">
              <a:buFont typeface="Wingdings" panose="05000000000000000000" pitchFamily="2" charset="2"/>
              <a:buChar char="§"/>
            </a:pPr>
            <a:r>
              <a:rPr lang="en-GB" smtClean="0"/>
              <a:t>Filter exchange indication appears after 12 months</a:t>
            </a:r>
          </a:p>
          <a:p>
            <a:pPr marL="981075" lvl="1" indent="-342900">
              <a:buFont typeface="Wingdings" panose="05000000000000000000" pitchFamily="2" charset="2"/>
              <a:buChar char="§"/>
            </a:pPr>
            <a:r>
              <a:rPr lang="en-GB" smtClean="0"/>
              <a:t>After 14 months without filter exchange </a:t>
            </a:r>
            <a:r>
              <a:rPr lang="en-GB" smtClean="0">
                <a:sym typeface="Wingdings" panose="05000000000000000000" pitchFamily="2" charset="2"/>
              </a:rPr>
              <a:t> Automatic shutdown</a:t>
            </a:r>
            <a:endParaRPr lang="en-GB" smtClean="0"/>
          </a:p>
          <a:p>
            <a:pPr marL="981075" lvl="1" indent="-342900">
              <a:buFont typeface="Wingdings" panose="05000000000000000000" pitchFamily="2" charset="2"/>
              <a:buChar char="§"/>
            </a:pPr>
            <a:r>
              <a:rPr lang="en-GB" smtClean="0"/>
              <a:t>100% clean air guarantee for customers</a:t>
            </a:r>
          </a:p>
          <a:p>
            <a:pPr marL="981075" lvl="1" indent="-342900">
              <a:buFont typeface="Wingdings" panose="05000000000000000000" pitchFamily="2" charset="2"/>
              <a:buChar char="§"/>
            </a:pPr>
            <a:r>
              <a:rPr lang="en-GB" smtClean="0"/>
              <a:t>Promoting after-sales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mtClean="0"/>
              <a:t>Easy Maintenance</a:t>
            </a:r>
          </a:p>
          <a:p>
            <a:pPr marL="981075" lvl="1" indent="-342900">
              <a:buFont typeface="Wingdings" panose="05000000000000000000" pitchFamily="2" charset="2"/>
              <a:buChar char="§"/>
            </a:pPr>
            <a:r>
              <a:rPr lang="en-GB"/>
              <a:t>Magnetic adjustment of the front cover </a:t>
            </a:r>
            <a:r>
              <a:rPr lang="en-GB">
                <a:sym typeface="Wingdings" panose="05000000000000000000" pitchFamily="2" charset="2"/>
              </a:rPr>
              <a:t> Easy to </a:t>
            </a:r>
            <a:r>
              <a:rPr lang="en-GB" smtClean="0">
                <a:sym typeface="Wingdings" panose="05000000000000000000" pitchFamily="2" charset="2"/>
              </a:rPr>
              <a:t>open</a:t>
            </a:r>
            <a:endParaRPr lang="en-GB" smtClean="0"/>
          </a:p>
          <a:p>
            <a:endParaRPr lang="en-GB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 smtClean="0"/>
              <a:t>USability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BA7E32-80CB-4D15-A9A5-6B5F38253E64}" type="datetime1">
              <a:rPr lang="en-GB" smtClean="0">
                <a:solidFill>
                  <a:srgbClr val="FFFFFF"/>
                </a:solidFill>
              </a:rPr>
              <a:pPr/>
              <a:t>18/06/2020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6" name="Picture 3" descr="P:\Product Marketing\02_Clean Air\04_Aeroguard_4S\02_Pictures\Filter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3789040"/>
            <a:ext cx="3580359" cy="237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40000" y="332656"/>
            <a:ext cx="8064250" cy="964092"/>
          </a:xfrm>
        </p:spPr>
        <p:txBody>
          <a:bodyPr/>
          <a:lstStyle/>
          <a:p>
            <a:r>
              <a:rPr lang="de-CH" smtClean="0"/>
              <a:t>Filtration Technology </a:t>
            </a:r>
            <a:r>
              <a:rPr lang="mr-IN" smtClean="0"/>
              <a:t>–</a:t>
            </a:r>
            <a:r>
              <a:rPr lang="de-CH" smtClean="0"/>
              <a:t> 5 Filters</a:t>
            </a:r>
            <a:endParaRPr lang="de-CH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64704"/>
            <a:ext cx="9144000" cy="5479443"/>
          </a:xfrm>
          <a:prstGeom prst="rect">
            <a:avLst/>
          </a:prstGeom>
        </p:spPr>
      </p:pic>
      <p:sp>
        <p:nvSpPr>
          <p:cNvPr id="5" name="Textfeld 6"/>
          <p:cNvSpPr txBox="1"/>
          <p:nvPr/>
        </p:nvSpPr>
        <p:spPr>
          <a:xfrm>
            <a:off x="4427984" y="47251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i="1" err="1" smtClean="0">
                <a:solidFill>
                  <a:srgbClr val="002060"/>
                </a:solidFill>
              </a:rPr>
              <a:t>Pre</a:t>
            </a:r>
            <a:r>
              <a:rPr lang="de-CH" i="1" smtClean="0">
                <a:solidFill>
                  <a:srgbClr val="002060"/>
                </a:solidFill>
              </a:rPr>
              <a:t>-filter</a:t>
            </a:r>
            <a:endParaRPr lang="de-CH" i="1">
              <a:solidFill>
                <a:srgbClr val="002060"/>
              </a:solidFill>
            </a:endParaRPr>
          </a:p>
        </p:txBody>
      </p:sp>
      <p:sp>
        <p:nvSpPr>
          <p:cNvPr id="6" name="Textfeld 8"/>
          <p:cNvSpPr txBox="1"/>
          <p:nvPr/>
        </p:nvSpPr>
        <p:spPr>
          <a:xfrm>
            <a:off x="5364088" y="43558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i="1" smtClean="0">
                <a:solidFill>
                  <a:srgbClr val="002060"/>
                </a:solidFill>
              </a:rPr>
              <a:t>SWISS HEPA H13</a:t>
            </a:r>
            <a:endParaRPr lang="de-CH" i="1">
              <a:solidFill>
                <a:srgbClr val="002060"/>
              </a:solidFill>
            </a:endParaRPr>
          </a:p>
        </p:txBody>
      </p:sp>
      <p:sp>
        <p:nvSpPr>
          <p:cNvPr id="8" name="Textfeld 9"/>
          <p:cNvSpPr txBox="1"/>
          <p:nvPr/>
        </p:nvSpPr>
        <p:spPr>
          <a:xfrm>
            <a:off x="6552220" y="392484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i="1" err="1" smtClean="0">
                <a:solidFill>
                  <a:srgbClr val="002060"/>
                </a:solidFill>
              </a:rPr>
              <a:t>Active</a:t>
            </a:r>
            <a:r>
              <a:rPr lang="de-CH" i="1" smtClean="0">
                <a:solidFill>
                  <a:srgbClr val="002060"/>
                </a:solidFill>
              </a:rPr>
              <a:t> </a:t>
            </a:r>
            <a:r>
              <a:rPr lang="de-CH" i="1" err="1" smtClean="0">
                <a:solidFill>
                  <a:srgbClr val="002060"/>
                </a:solidFill>
              </a:rPr>
              <a:t>carbon</a:t>
            </a:r>
            <a:r>
              <a:rPr lang="de-CH" i="1" smtClean="0">
                <a:solidFill>
                  <a:srgbClr val="002060"/>
                </a:solidFill>
              </a:rPr>
              <a:t> </a:t>
            </a:r>
            <a:r>
              <a:rPr lang="de-CH" i="1" err="1" smtClean="0">
                <a:solidFill>
                  <a:srgbClr val="002060"/>
                </a:solidFill>
              </a:rPr>
              <a:t>filter</a:t>
            </a:r>
            <a:endParaRPr lang="de-CH" i="1">
              <a:solidFill>
                <a:srgbClr val="002060"/>
              </a:solidFill>
            </a:endParaRPr>
          </a:p>
        </p:txBody>
      </p:sp>
      <p:sp>
        <p:nvSpPr>
          <p:cNvPr id="9" name="Textfeld 10"/>
          <p:cNvSpPr txBox="1"/>
          <p:nvPr/>
        </p:nvSpPr>
        <p:spPr>
          <a:xfrm>
            <a:off x="7020272" y="349387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i="1" smtClean="0">
                <a:solidFill>
                  <a:srgbClr val="002060"/>
                </a:solidFill>
              </a:rPr>
              <a:t>NANOPURE+</a:t>
            </a:r>
            <a:endParaRPr lang="de-CH" i="1">
              <a:solidFill>
                <a:srgbClr val="00206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933917"/>
            <a:ext cx="1728192" cy="24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22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awacorp.com/produk/produk59201406020136072introduction2X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4427984" y="2565304"/>
            <a:ext cx="470991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err="1">
                <a:ln>
                  <a:solidFill>
                    <a:srgbClr val="94022C"/>
                  </a:solidFill>
                </a:ln>
                <a:solidFill>
                  <a:srgbClr val="94022C"/>
                </a:solidFill>
              </a:rPr>
              <a:t>Prefilter</a:t>
            </a:r>
            <a:endParaRPr lang="en-GB" b="1">
              <a:ln>
                <a:solidFill>
                  <a:srgbClr val="94022C"/>
                </a:solidFill>
              </a:ln>
              <a:solidFill>
                <a:srgbClr val="94022C"/>
              </a:solidFill>
            </a:endParaRPr>
          </a:p>
          <a:p>
            <a:pPr marL="342900" indent="-342900">
              <a:buClr>
                <a:srgbClr val="94022C"/>
              </a:buClr>
              <a:buFont typeface="Wingdings" panose="05000000000000000000" pitchFamily="2" charset="2"/>
              <a:buChar char="§"/>
            </a:pPr>
            <a:r>
              <a:rPr lang="en-GB" smtClean="0"/>
              <a:t>Proven Technology</a:t>
            </a:r>
          </a:p>
          <a:p>
            <a:pPr marL="342900" indent="-342900">
              <a:buClr>
                <a:srgbClr val="94022C"/>
              </a:buClr>
              <a:buFont typeface="Wingdings" panose="05000000000000000000" pitchFamily="2" charset="2"/>
              <a:buChar char="§"/>
            </a:pPr>
            <a:r>
              <a:rPr lang="en-GB" smtClean="0"/>
              <a:t>User-friendly maintenance</a:t>
            </a:r>
          </a:p>
          <a:p>
            <a:pPr>
              <a:buClr>
                <a:srgbClr val="94022C"/>
              </a:buClr>
            </a:pPr>
            <a:endParaRPr lang="en-GB"/>
          </a:p>
          <a:p>
            <a:r>
              <a:rPr lang="en-GB" b="1">
                <a:ln>
                  <a:solidFill>
                    <a:srgbClr val="94022C"/>
                  </a:solidFill>
                </a:ln>
                <a:solidFill>
                  <a:srgbClr val="94022C"/>
                </a:solidFill>
              </a:rPr>
              <a:t>Improved Active Carbon Filter</a:t>
            </a:r>
          </a:p>
          <a:p>
            <a:pPr marL="342900" indent="-342900">
              <a:buClr>
                <a:srgbClr val="94022C"/>
              </a:buClr>
              <a:buFont typeface="Wingdings" panose="05000000000000000000" pitchFamily="2" charset="2"/>
              <a:buChar char="§"/>
            </a:pPr>
            <a:r>
              <a:rPr lang="en-GB" smtClean="0"/>
              <a:t>Less air resistance</a:t>
            </a:r>
          </a:p>
          <a:p>
            <a:pPr marL="342900" indent="-342900">
              <a:buClr>
                <a:srgbClr val="94022C"/>
              </a:buClr>
              <a:buFont typeface="Wingdings" panose="05000000000000000000" pitchFamily="2" charset="2"/>
              <a:buChar char="§"/>
            </a:pPr>
            <a:r>
              <a:rPr lang="en-GB" smtClean="0"/>
              <a:t>Better performance</a:t>
            </a:r>
          </a:p>
          <a:p>
            <a:endParaRPr lang="en-GB" smtClean="0"/>
          </a:p>
          <a:p>
            <a:endParaRPr lang="en-GB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Filtration Technology</a:t>
            </a:r>
            <a:br>
              <a:rPr lang="en-GB" smtClean="0"/>
            </a:b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BA7E32-80CB-4D15-A9A5-6B5F38253E64}" type="datetime1">
              <a:rPr lang="en-GB" smtClean="0"/>
              <a:pPr/>
              <a:t>18/06/2020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40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Technology</a:t>
            </a:r>
            <a:br>
              <a:rPr lang="en-GB"/>
            </a:br>
            <a:r>
              <a:rPr lang="en-GB"/>
              <a:t>Filtration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>
          <a:xfrm>
            <a:off x="540000" y="1656000"/>
            <a:ext cx="4824088" cy="4330228"/>
          </a:xfrm>
        </p:spPr>
        <p:txBody>
          <a:bodyPr/>
          <a:lstStyle/>
          <a:p>
            <a:r>
              <a:rPr lang="en-GB" b="1" i="1" smtClean="0">
                <a:ln>
                  <a:solidFill>
                    <a:srgbClr val="94022C"/>
                  </a:solidFill>
                </a:ln>
                <a:solidFill>
                  <a:srgbClr val="94022C"/>
                </a:solidFill>
              </a:rPr>
              <a:t>SWISS HEPA </a:t>
            </a:r>
            <a:r>
              <a:rPr lang="en-GB" b="1" baseline="30000" smtClean="0">
                <a:ln>
                  <a:solidFill>
                    <a:srgbClr val="94022C"/>
                  </a:solidFill>
                </a:ln>
                <a:solidFill>
                  <a:srgbClr val="94022C"/>
                </a:solidFill>
              </a:rPr>
              <a:t>TM</a:t>
            </a:r>
          </a:p>
          <a:p>
            <a:pPr marL="342900" indent="-342900">
              <a:buClr>
                <a:srgbClr val="94022C"/>
              </a:buClr>
              <a:buFont typeface="Wingdings" panose="05000000000000000000" pitchFamily="2" charset="2"/>
              <a:buChar char="§"/>
            </a:pPr>
            <a:r>
              <a:rPr lang="en-GB"/>
              <a:t>New world unique </a:t>
            </a:r>
            <a:r>
              <a:rPr lang="en-GB" smtClean="0"/>
              <a:t>Swiss HEPA</a:t>
            </a:r>
            <a:r>
              <a:rPr lang="en-GB" baseline="30000" smtClean="0"/>
              <a:t>TM</a:t>
            </a:r>
            <a:r>
              <a:rPr lang="en-GB" smtClean="0"/>
              <a:t> </a:t>
            </a:r>
            <a:r>
              <a:rPr lang="en-GB"/>
              <a:t>filtration technology of </a:t>
            </a:r>
            <a:r>
              <a:rPr lang="en-GB" smtClean="0"/>
              <a:t>Lux</a:t>
            </a:r>
          </a:p>
          <a:p>
            <a:pPr marL="342900" indent="-342900">
              <a:buClr>
                <a:srgbClr val="94022C"/>
              </a:buClr>
              <a:buFont typeface="Wingdings" panose="05000000000000000000" pitchFamily="2" charset="2"/>
              <a:buChar char="§"/>
            </a:pPr>
            <a:r>
              <a:rPr lang="en-GB" smtClean="0"/>
              <a:t>Made </a:t>
            </a:r>
            <a:r>
              <a:rPr lang="en-GB"/>
              <a:t>in </a:t>
            </a:r>
            <a:r>
              <a:rPr lang="en-GB" smtClean="0"/>
              <a:t>Switzerland</a:t>
            </a:r>
            <a:endParaRPr lang="en-GB"/>
          </a:p>
          <a:p>
            <a:pPr marL="342900" indent="-342900">
              <a:buClr>
                <a:srgbClr val="94022C"/>
              </a:buClr>
              <a:buFont typeface="Wingdings" panose="05000000000000000000" pitchFamily="2" charset="2"/>
              <a:buChar char="§"/>
            </a:pPr>
            <a:r>
              <a:rPr lang="en-GB" smtClean="0"/>
              <a:t>Patented woven fabric</a:t>
            </a:r>
          </a:p>
          <a:p>
            <a:pPr marL="342900" indent="-342900">
              <a:buClr>
                <a:srgbClr val="94022C"/>
              </a:buClr>
              <a:buFont typeface="Wingdings" panose="05000000000000000000" pitchFamily="2" charset="2"/>
              <a:buChar char="§"/>
            </a:pPr>
            <a:r>
              <a:rPr lang="en-GB" smtClean="0"/>
              <a:t>Special treated fabric</a:t>
            </a:r>
          </a:p>
          <a:p>
            <a:pPr marL="342900" indent="-342900">
              <a:buClr>
                <a:srgbClr val="94022C"/>
              </a:buClr>
              <a:buFont typeface="Wingdings" panose="05000000000000000000" pitchFamily="2" charset="2"/>
              <a:buChar char="§"/>
            </a:pPr>
            <a:r>
              <a:rPr lang="en-GB" smtClean="0"/>
              <a:t>HEPA H13 (99.95% </a:t>
            </a:r>
            <a:r>
              <a:rPr lang="en-GB" err="1" smtClean="0"/>
              <a:t>mpps</a:t>
            </a:r>
            <a:r>
              <a:rPr lang="en-GB" smtClean="0"/>
              <a:t>)</a:t>
            </a:r>
          </a:p>
          <a:p>
            <a:pPr marL="342900" indent="-342900">
              <a:buClr>
                <a:srgbClr val="94022C"/>
              </a:buClr>
              <a:buFont typeface="Wingdings" panose="05000000000000000000" pitchFamily="2" charset="2"/>
              <a:buChar char="§"/>
            </a:pPr>
            <a:r>
              <a:rPr lang="en-GB"/>
              <a:t>50% less air resistance</a:t>
            </a:r>
          </a:p>
          <a:p>
            <a:pPr marL="990600" lvl="1" indent="-342900">
              <a:buClr>
                <a:srgbClr val="94022C"/>
              </a:buClr>
              <a:buFont typeface="Wingdings" panose="05000000000000000000" pitchFamily="2" charset="2"/>
              <a:buChar char="§"/>
            </a:pPr>
            <a:r>
              <a:rPr lang="en-GB"/>
              <a:t>less power consumption</a:t>
            </a:r>
          </a:p>
          <a:p>
            <a:pPr marL="990600" lvl="1" indent="-342900">
              <a:buClr>
                <a:srgbClr val="94022C"/>
              </a:buClr>
              <a:buFont typeface="Wingdings" panose="05000000000000000000" pitchFamily="2" charset="2"/>
              <a:buChar char="§"/>
            </a:pPr>
            <a:r>
              <a:rPr lang="en-GB"/>
              <a:t>less </a:t>
            </a:r>
            <a:r>
              <a:rPr lang="en-GB" smtClean="0"/>
              <a:t>noise</a:t>
            </a:r>
          </a:p>
        </p:txBody>
      </p:sp>
      <p:pic>
        <p:nvPicPr>
          <p:cNvPr id="2" name="Picture 2" descr="P:\Marketing\04_Picture Database\10 Lux Maps &amp; Flags\Flags PNG\ch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72" y="3045568"/>
            <a:ext cx="2160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atumsplatzhalter 9"/>
          <p:cNvSpPr>
            <a:spLocks noGrp="1"/>
          </p:cNvSpPr>
          <p:nvPr>
            <p:ph type="dt" sz="half" idx="10"/>
          </p:nvPr>
        </p:nvSpPr>
        <p:spPr>
          <a:xfrm>
            <a:off x="179512" y="6237312"/>
            <a:ext cx="2133600" cy="365125"/>
          </a:xfrm>
        </p:spPr>
        <p:txBody>
          <a:bodyPr/>
          <a:lstStyle/>
          <a:p>
            <a:fld id="{513AD493-228C-4608-8293-76212990E640}" type="datetime1">
              <a:rPr lang="en-GB" i="1" smtClean="0"/>
              <a:t>18/06/2020</a:t>
            </a:fld>
            <a:endParaRPr lang="en-GB" i="1"/>
          </a:p>
        </p:txBody>
      </p:sp>
      <p:pic>
        <p:nvPicPr>
          <p:cNvPr id="2050" name="Picture 2" descr="\\sv-data\User\Oliver.Herrmann\Documents\Eigene Bilder\How_to_Buy_a_HEPA_Filter_11581918_4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297559" y="1386654"/>
            <a:ext cx="6237514" cy="345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:\Products\01_Products\03_Clean Air\03_Aeroguard-New-EFL\01_Aeroguard_2S\Labels &amp; Symbols\AEROGUARD-S-Emblem-HEP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5602" y="404664"/>
            <a:ext cx="1290414" cy="13004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17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DD61-3DFD-4AC6-8F03-441AD6A38495}" type="datetime1">
              <a:rPr lang="en-GB" smtClean="0"/>
              <a:t>18/06/2020</a:t>
            </a:fld>
            <a:endParaRPr lang="en-GB"/>
          </a:p>
        </p:txBody>
      </p:sp>
      <p:sp>
        <p:nvSpPr>
          <p:cNvPr id="7" name="Inhaltsplatzhalter 7"/>
          <p:cNvSpPr>
            <a:spLocks noGrp="1"/>
          </p:cNvSpPr>
          <p:nvPr>
            <p:ph idx="1"/>
          </p:nvPr>
        </p:nvSpPr>
        <p:spPr>
          <a:xfrm>
            <a:off x="539553" y="1700808"/>
            <a:ext cx="5976662" cy="433706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GB" altLang="de-DE">
                <a:solidFill>
                  <a:schemeClr val="tx1"/>
                </a:solidFill>
              </a:rPr>
              <a:t>The ultraviolet light energy is </a:t>
            </a:r>
            <a:r>
              <a:rPr lang="en-GB" altLang="de-DE" b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10,000 </a:t>
            </a:r>
            <a:r>
              <a:rPr lang="en-GB" altLang="de-DE" b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times more powerful </a:t>
            </a:r>
            <a:r>
              <a:rPr lang="en-GB" altLang="de-DE" b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than sunlight</a:t>
            </a:r>
            <a:r>
              <a:rPr lang="en-GB" altLang="de-DE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GB" altLang="de-DE">
                <a:solidFill>
                  <a:schemeClr val="tx1"/>
                </a:solidFill>
              </a:rPr>
              <a:t>C</a:t>
            </a:r>
            <a:r>
              <a:rPr lang="en-GB" altLang="de-DE" smtClean="0">
                <a:solidFill>
                  <a:schemeClr val="tx1"/>
                </a:solidFill>
              </a:rPr>
              <a:t>ombined with </a:t>
            </a:r>
            <a:r>
              <a:rPr lang="en-GB" altLang="de-DE">
                <a:solidFill>
                  <a:schemeClr val="tx1"/>
                </a:solidFill>
              </a:rPr>
              <a:t>the </a:t>
            </a:r>
            <a:r>
              <a:rPr lang="en-GB" altLang="de-DE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PCO system </a:t>
            </a:r>
            <a:r>
              <a:rPr lang="en-GB" altLang="de-DE">
                <a:solidFill>
                  <a:schemeClr val="tx1"/>
                </a:solidFill>
              </a:rPr>
              <a:t>is able to damage the organic molecular bond. </a:t>
            </a:r>
            <a:endParaRPr lang="en-GB" altLang="de-DE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GB" altLang="de-DE" b="1">
                <a:solidFill>
                  <a:schemeClr val="tx1"/>
                </a:solidFill>
              </a:rPr>
              <a:t>D</a:t>
            </a:r>
            <a:r>
              <a:rPr lang="en-GB" altLang="de-DE" b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amages </a:t>
            </a:r>
            <a:r>
              <a:rPr lang="en-GB" altLang="de-DE" b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the </a:t>
            </a:r>
            <a:r>
              <a:rPr lang="en-GB" altLang="de-DE" b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micro- </a:t>
            </a:r>
            <a:r>
              <a:rPr lang="en-GB" altLang="de-DE" b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organism like </a:t>
            </a:r>
            <a:r>
              <a:rPr lang="en-GB" altLang="de-DE">
                <a:solidFill>
                  <a:schemeClr val="tx1"/>
                </a:solidFill>
              </a:rPr>
              <a:t>germs, bacteria, viruses, fungi.</a:t>
            </a:r>
            <a:endParaRPr lang="en-GB" altLang="de-DE" b="1">
              <a:solidFill>
                <a:schemeClr val="tx1"/>
              </a:solidFill>
            </a:endParaRPr>
          </a:p>
        </p:txBody>
      </p:sp>
      <p:sp>
        <p:nvSpPr>
          <p:cNvPr id="8" name="Titel 6"/>
          <p:cNvSpPr>
            <a:spLocks noGrp="1"/>
          </p:cNvSpPr>
          <p:nvPr>
            <p:ph type="title"/>
          </p:nvPr>
        </p:nvSpPr>
        <p:spPr>
          <a:xfrm>
            <a:off x="540000" y="500042"/>
            <a:ext cx="8064250" cy="964092"/>
          </a:xfrm>
        </p:spPr>
        <p:txBody>
          <a:bodyPr/>
          <a:lstStyle/>
          <a:p>
            <a:r>
              <a:rPr lang="en-GB" baseline="30000" smtClean="0"/>
              <a:t/>
            </a:r>
            <a:br>
              <a:rPr lang="en-GB" baseline="30000" smtClean="0"/>
            </a:br>
            <a:r>
              <a:rPr lang="en-GB" baseline="30000" smtClean="0"/>
              <a:t/>
            </a:r>
            <a:br>
              <a:rPr lang="en-GB" baseline="30000" smtClean="0"/>
            </a:br>
            <a:r>
              <a:rPr lang="en-GB" sz="2000" smtClean="0"/>
              <a:t>Antivirus technology</a:t>
            </a:r>
            <a:endParaRPr lang="en-GB" baseline="3000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4720897" y="1795322"/>
            <a:ext cx="6254933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www.fda.gov/ucm/groups/fdagov-public/documents/image/ucm287849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4221088"/>
            <a:ext cx="1324699" cy="120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fda.gov/ucm/groups/fdagov-public/documents/image/ucm287849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5124294"/>
            <a:ext cx="964659" cy="87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:\Marketing\01_Logos\01 LIAG\Lux_Product Logos\NANOPURE+\Nanopure+_Solo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3" y="336802"/>
            <a:ext cx="2880320" cy="82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26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8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8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7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ux_Vorlage_2007">
  <a:themeElements>
    <a:clrScheme name="Lux International AG">
      <a:dk1>
        <a:srgbClr val="58585A"/>
      </a:dk1>
      <a:lt1>
        <a:srgbClr val="FFFFFF"/>
      </a:lt1>
      <a:dk2>
        <a:srgbClr val="002C52"/>
      </a:dk2>
      <a:lt2>
        <a:srgbClr val="FFFFFF"/>
      </a:lt2>
      <a:accent1>
        <a:srgbClr val="58585A"/>
      </a:accent1>
      <a:accent2>
        <a:srgbClr val="FFFFFF"/>
      </a:accent2>
      <a:accent3>
        <a:srgbClr val="58585A"/>
      </a:accent3>
      <a:accent4>
        <a:srgbClr val="FFFFFF"/>
      </a:accent4>
      <a:accent5>
        <a:srgbClr val="A70230"/>
      </a:accent5>
      <a:accent6>
        <a:srgbClr val="58585A"/>
      </a:accent6>
      <a:hlink>
        <a:srgbClr val="B7BDC1"/>
      </a:hlink>
      <a:folHlink>
        <a:srgbClr val="A70230"/>
      </a:folHlink>
    </a:clrScheme>
    <a:fontScheme name="Lux International">
      <a:majorFont>
        <a:latin typeface="HelveticaNeueLT Std Med"/>
        <a:ea typeface=""/>
        <a:cs typeface=""/>
      </a:majorFont>
      <a:minorFont>
        <a:latin typeface="HelveticaNeueLT Std L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Lux_Vorlage_2007">
  <a:themeElements>
    <a:clrScheme name="Lux International AG">
      <a:dk1>
        <a:srgbClr val="58585A"/>
      </a:dk1>
      <a:lt1>
        <a:srgbClr val="FFFFFF"/>
      </a:lt1>
      <a:dk2>
        <a:srgbClr val="002C52"/>
      </a:dk2>
      <a:lt2>
        <a:srgbClr val="FFFFFF"/>
      </a:lt2>
      <a:accent1>
        <a:srgbClr val="58585A"/>
      </a:accent1>
      <a:accent2>
        <a:srgbClr val="FFFFFF"/>
      </a:accent2>
      <a:accent3>
        <a:srgbClr val="58585A"/>
      </a:accent3>
      <a:accent4>
        <a:srgbClr val="FFFFFF"/>
      </a:accent4>
      <a:accent5>
        <a:srgbClr val="A70230"/>
      </a:accent5>
      <a:accent6>
        <a:srgbClr val="58585A"/>
      </a:accent6>
      <a:hlink>
        <a:srgbClr val="B7BDC1"/>
      </a:hlink>
      <a:folHlink>
        <a:srgbClr val="A70230"/>
      </a:folHlink>
    </a:clrScheme>
    <a:fontScheme name="Lux International">
      <a:majorFont>
        <a:latin typeface="HelveticaNeueLT Std Med"/>
        <a:ea typeface=""/>
        <a:cs typeface=""/>
      </a:majorFont>
      <a:minorFont>
        <a:latin typeface="HelveticaNeueLT Std L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Lux_Vorlage_2007">
  <a:themeElements>
    <a:clrScheme name="Lux International AG">
      <a:dk1>
        <a:srgbClr val="58585A"/>
      </a:dk1>
      <a:lt1>
        <a:srgbClr val="FFFFFF"/>
      </a:lt1>
      <a:dk2>
        <a:srgbClr val="002C52"/>
      </a:dk2>
      <a:lt2>
        <a:srgbClr val="FFFFFF"/>
      </a:lt2>
      <a:accent1>
        <a:srgbClr val="58585A"/>
      </a:accent1>
      <a:accent2>
        <a:srgbClr val="FFFFFF"/>
      </a:accent2>
      <a:accent3>
        <a:srgbClr val="58585A"/>
      </a:accent3>
      <a:accent4>
        <a:srgbClr val="FFFFFF"/>
      </a:accent4>
      <a:accent5>
        <a:srgbClr val="A70230"/>
      </a:accent5>
      <a:accent6>
        <a:srgbClr val="58585A"/>
      </a:accent6>
      <a:hlink>
        <a:srgbClr val="B7BDC1"/>
      </a:hlink>
      <a:folHlink>
        <a:srgbClr val="A70230"/>
      </a:folHlink>
    </a:clrScheme>
    <a:fontScheme name="Lux International">
      <a:majorFont>
        <a:latin typeface="HelveticaNeueLT Std Med"/>
        <a:ea typeface=""/>
        <a:cs typeface=""/>
      </a:majorFont>
      <a:minorFont>
        <a:latin typeface="HelveticaNeueLT Std L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7_Lux_Vorlage_2007">
  <a:themeElements>
    <a:clrScheme name="Lux International AG">
      <a:dk1>
        <a:srgbClr val="58585A"/>
      </a:dk1>
      <a:lt1>
        <a:srgbClr val="FFFFFF"/>
      </a:lt1>
      <a:dk2>
        <a:srgbClr val="002C52"/>
      </a:dk2>
      <a:lt2>
        <a:srgbClr val="FFFFFF"/>
      </a:lt2>
      <a:accent1>
        <a:srgbClr val="58585A"/>
      </a:accent1>
      <a:accent2>
        <a:srgbClr val="FFFFFF"/>
      </a:accent2>
      <a:accent3>
        <a:srgbClr val="58585A"/>
      </a:accent3>
      <a:accent4>
        <a:srgbClr val="FFFFFF"/>
      </a:accent4>
      <a:accent5>
        <a:srgbClr val="A70230"/>
      </a:accent5>
      <a:accent6>
        <a:srgbClr val="58585A"/>
      </a:accent6>
      <a:hlink>
        <a:srgbClr val="B7BDC1"/>
      </a:hlink>
      <a:folHlink>
        <a:srgbClr val="A70230"/>
      </a:folHlink>
    </a:clrScheme>
    <a:fontScheme name="Lux International">
      <a:majorFont>
        <a:latin typeface="HelveticaNeueLT Std Med"/>
        <a:ea typeface=""/>
        <a:cs typeface=""/>
      </a:majorFont>
      <a:minorFont>
        <a:latin typeface="HelveticaNeueLT Std L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Lux_Vorlage_2007">
  <a:themeElements>
    <a:clrScheme name="Lux International AG">
      <a:dk1>
        <a:srgbClr val="58585A"/>
      </a:dk1>
      <a:lt1>
        <a:srgbClr val="FFFFFF"/>
      </a:lt1>
      <a:dk2>
        <a:srgbClr val="002C52"/>
      </a:dk2>
      <a:lt2>
        <a:srgbClr val="FFFFFF"/>
      </a:lt2>
      <a:accent1>
        <a:srgbClr val="58585A"/>
      </a:accent1>
      <a:accent2>
        <a:srgbClr val="FFFFFF"/>
      </a:accent2>
      <a:accent3>
        <a:srgbClr val="58585A"/>
      </a:accent3>
      <a:accent4>
        <a:srgbClr val="FFFFFF"/>
      </a:accent4>
      <a:accent5>
        <a:srgbClr val="A70230"/>
      </a:accent5>
      <a:accent6>
        <a:srgbClr val="58585A"/>
      </a:accent6>
      <a:hlink>
        <a:srgbClr val="B7BDC1"/>
      </a:hlink>
      <a:folHlink>
        <a:srgbClr val="A70230"/>
      </a:folHlink>
    </a:clrScheme>
    <a:fontScheme name="Lux International">
      <a:majorFont>
        <a:latin typeface="HelveticaNeueLT Std Med"/>
        <a:ea typeface=""/>
        <a:cs typeface=""/>
      </a:majorFont>
      <a:minorFont>
        <a:latin typeface="HelveticaNeueLT Std L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Lux_Vorlage_2007">
  <a:themeElements>
    <a:clrScheme name="Lux International AG">
      <a:dk1>
        <a:srgbClr val="58585A"/>
      </a:dk1>
      <a:lt1>
        <a:srgbClr val="FFFFFF"/>
      </a:lt1>
      <a:dk2>
        <a:srgbClr val="002C52"/>
      </a:dk2>
      <a:lt2>
        <a:srgbClr val="FFFFFF"/>
      </a:lt2>
      <a:accent1>
        <a:srgbClr val="58585A"/>
      </a:accent1>
      <a:accent2>
        <a:srgbClr val="FFFFFF"/>
      </a:accent2>
      <a:accent3>
        <a:srgbClr val="58585A"/>
      </a:accent3>
      <a:accent4>
        <a:srgbClr val="FFFFFF"/>
      </a:accent4>
      <a:accent5>
        <a:srgbClr val="A70230"/>
      </a:accent5>
      <a:accent6>
        <a:srgbClr val="58585A"/>
      </a:accent6>
      <a:hlink>
        <a:srgbClr val="B7BDC1"/>
      </a:hlink>
      <a:folHlink>
        <a:srgbClr val="A70230"/>
      </a:folHlink>
    </a:clrScheme>
    <a:fontScheme name="Lux International">
      <a:majorFont>
        <a:latin typeface="HelveticaNeueLT Std Med"/>
        <a:ea typeface=""/>
        <a:cs typeface=""/>
      </a:majorFont>
      <a:minorFont>
        <a:latin typeface="HelveticaNeueLT Std L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Lux_Vorlage_2007">
  <a:themeElements>
    <a:clrScheme name="Lux International AG">
      <a:dk1>
        <a:srgbClr val="58585A"/>
      </a:dk1>
      <a:lt1>
        <a:srgbClr val="FFFFFF"/>
      </a:lt1>
      <a:dk2>
        <a:srgbClr val="002C52"/>
      </a:dk2>
      <a:lt2>
        <a:srgbClr val="FFFFFF"/>
      </a:lt2>
      <a:accent1>
        <a:srgbClr val="58585A"/>
      </a:accent1>
      <a:accent2>
        <a:srgbClr val="FFFFFF"/>
      </a:accent2>
      <a:accent3>
        <a:srgbClr val="58585A"/>
      </a:accent3>
      <a:accent4>
        <a:srgbClr val="FFFFFF"/>
      </a:accent4>
      <a:accent5>
        <a:srgbClr val="A70230"/>
      </a:accent5>
      <a:accent6>
        <a:srgbClr val="58585A"/>
      </a:accent6>
      <a:hlink>
        <a:srgbClr val="B7BDC1"/>
      </a:hlink>
      <a:folHlink>
        <a:srgbClr val="A70230"/>
      </a:folHlink>
    </a:clrScheme>
    <a:fontScheme name="Lux International">
      <a:majorFont>
        <a:latin typeface="HelveticaNeueLT Std Med"/>
        <a:ea typeface=""/>
        <a:cs typeface=""/>
      </a:majorFont>
      <a:minorFont>
        <a:latin typeface="HelveticaNeueLT Std L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Lux_Vorlage_2007">
  <a:themeElements>
    <a:clrScheme name="Lux International AG">
      <a:dk1>
        <a:srgbClr val="58585A"/>
      </a:dk1>
      <a:lt1>
        <a:srgbClr val="FFFFFF"/>
      </a:lt1>
      <a:dk2>
        <a:srgbClr val="002C52"/>
      </a:dk2>
      <a:lt2>
        <a:srgbClr val="FFFFFF"/>
      </a:lt2>
      <a:accent1>
        <a:srgbClr val="58585A"/>
      </a:accent1>
      <a:accent2>
        <a:srgbClr val="FFFFFF"/>
      </a:accent2>
      <a:accent3>
        <a:srgbClr val="58585A"/>
      </a:accent3>
      <a:accent4>
        <a:srgbClr val="FFFFFF"/>
      </a:accent4>
      <a:accent5>
        <a:srgbClr val="A70230"/>
      </a:accent5>
      <a:accent6>
        <a:srgbClr val="58585A"/>
      </a:accent6>
      <a:hlink>
        <a:srgbClr val="B7BDC1"/>
      </a:hlink>
      <a:folHlink>
        <a:srgbClr val="A70230"/>
      </a:folHlink>
    </a:clrScheme>
    <a:fontScheme name="Lux International">
      <a:majorFont>
        <a:latin typeface="HelveticaNeueLT Std Med"/>
        <a:ea typeface=""/>
        <a:cs typeface=""/>
      </a:majorFont>
      <a:minorFont>
        <a:latin typeface="HelveticaNeueLT Std L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1734</TotalTime>
  <Words>935</Words>
  <Application>Microsoft Office PowerPoint</Application>
  <PresentationFormat>On-screen Show (4:3)</PresentationFormat>
  <Paragraphs>267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21</vt:i4>
      </vt:variant>
    </vt:vector>
  </HeadingPairs>
  <TitlesOfParts>
    <vt:vector size="39" baseType="lpstr">
      <vt:lpstr>Arial</vt:lpstr>
      <vt:lpstr>Calibri</vt:lpstr>
      <vt:lpstr>HelveticaNeueLT Std Lt</vt:lpstr>
      <vt:lpstr>HelveticaNeueLT Std Med</vt:lpstr>
      <vt:lpstr>Mangal</vt:lpstr>
      <vt:lpstr>Wingdings</vt:lpstr>
      <vt:lpstr>Lux_Vorlage_2007</vt:lpstr>
      <vt:lpstr>Benutzerdefiniertes Design</vt:lpstr>
      <vt:lpstr>1_Lux_Vorlage_2007</vt:lpstr>
      <vt:lpstr>1_Benutzerdefiniertes Design</vt:lpstr>
      <vt:lpstr>2_Lux_Vorlage_2007</vt:lpstr>
      <vt:lpstr>2_Benutzerdefiniertes Design</vt:lpstr>
      <vt:lpstr>3_Lux_Vorlage_2007</vt:lpstr>
      <vt:lpstr>3_Benutzerdefiniertes Design</vt:lpstr>
      <vt:lpstr>4_Lux_Vorlage_2007</vt:lpstr>
      <vt:lpstr>5_Lux_Vorlage_2007</vt:lpstr>
      <vt:lpstr>6_Lux_Vorlage_2007</vt:lpstr>
      <vt:lpstr>7_Lux_Vorlage_2007</vt:lpstr>
      <vt:lpstr>Aeroguard 4s</vt:lpstr>
      <vt:lpstr>HIghlights</vt:lpstr>
      <vt:lpstr>usability</vt:lpstr>
      <vt:lpstr>Visiolight –  see your air quality</vt:lpstr>
      <vt:lpstr>USability</vt:lpstr>
      <vt:lpstr>Filtration Technology – 5 Filters</vt:lpstr>
      <vt:lpstr>Filtration Technology </vt:lpstr>
      <vt:lpstr>Technology Filtration</vt:lpstr>
      <vt:lpstr>  Antivirus technology</vt:lpstr>
      <vt:lpstr>Photocatalytic  oxidation</vt:lpstr>
      <vt:lpstr>Photocatalytic oxidation</vt:lpstr>
      <vt:lpstr>Technology Filtration</vt:lpstr>
      <vt:lpstr>PowerPoint Presentation</vt:lpstr>
      <vt:lpstr>Health Benefits of Ionised Air</vt:lpstr>
      <vt:lpstr>Performance Clean Air Delivery Rate &amp; Room Size Capacity </vt:lpstr>
      <vt:lpstr>Aeroguard 4S vs Aeroguard</vt:lpstr>
      <vt:lpstr>10 reasons why the aeroguard 4s is the next generation of air purifier</vt:lpstr>
      <vt:lpstr>Technology Recommended by experts</vt:lpstr>
      <vt:lpstr>Optional humidifier</vt:lpstr>
      <vt:lpstr>PowerPoint Presentation</vt:lpstr>
      <vt:lpstr>Health Benefits</vt:lpstr>
    </vt:vector>
  </TitlesOfParts>
  <Company>Lux International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 2016 From good to Great</dc:title>
  <dc:creator>Oliver Herrmann</dc:creator>
  <cp:lastModifiedBy>Ronnie Nelson</cp:lastModifiedBy>
  <cp:revision>539</cp:revision>
  <cp:lastPrinted>2017-02-17T13:54:37Z</cp:lastPrinted>
  <dcterms:created xsi:type="dcterms:W3CDTF">2012-08-27T06:53:27Z</dcterms:created>
  <dcterms:modified xsi:type="dcterms:W3CDTF">2020-06-18T05:13:52Z</dcterms:modified>
</cp:coreProperties>
</file>